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85" r:id="rId3"/>
    <p:sldId id="286" r:id="rId4"/>
    <p:sldId id="289" r:id="rId5"/>
    <p:sldId id="287" r:id="rId6"/>
    <p:sldId id="28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4" r:id="rId20"/>
    <p:sldId id="275" r:id="rId21"/>
    <p:sldId id="276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31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1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60"/>
      <p:italic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veat" panose="020B0604020202020204" charset="0"/>
      <p:regular r:id="rId68"/>
      <p:bold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1" d="100"/>
          <a:sy n="201" d="100"/>
        </p:scale>
        <p:origin x="240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92239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f4f088b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f4f088b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402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4f088bcf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4f088bcf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68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f4f088bcf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f4f088bcf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123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f4f088bc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f4f088bc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73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4f088bcf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4f088bcf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638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4f088bcf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f4f088bcf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76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4f088bcf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4f088bcf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2777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f4f088bcf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f4f088bcf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2083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f4f088bcf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f4f088bcf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69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f4f088bcf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f4f088bcf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25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f4f088bc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f4f088bc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90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f4f088bcf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f4f088bcf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134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f4f088bc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f4f088bc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73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4f088bcf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4f088bcf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2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4f088bcf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4f088bcf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44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f4f088bcf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f4f088bcf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684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7457824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941742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282489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9082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0010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936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2083" y="100459"/>
            <a:ext cx="8972906" cy="494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7" name="bg object 17"/>
          <p:cNvSpPr/>
          <p:nvPr/>
        </p:nvSpPr>
        <p:spPr>
          <a:xfrm>
            <a:off x="3566160" y="3901058"/>
            <a:ext cx="2008632" cy="1020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18" name="bg object 18"/>
          <p:cNvSpPr/>
          <p:nvPr/>
        </p:nvSpPr>
        <p:spPr>
          <a:xfrm>
            <a:off x="0" y="494918"/>
            <a:ext cx="9144000" cy="4145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9/8/2021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555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297733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766577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8002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749020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415769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303789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799153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72201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19841-291B-417B-B8DF-018A4FCD6CA6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7534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0M_AP9MBg4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CgYvf3Ckdso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all&amp;geo=US&amp;q=big%20dat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users.aalto.fi/~leinona1/vaalit2015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imgs.xkcd.com/comics/correlation.png)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trends?q=google&amp;ctab=0&amp;geo=all&amp;date=all&amp;sort=0" TargetMode="External"/><Relationship Id="rId13" Type="http://schemas.openxmlformats.org/officeDocument/2006/relationships/hyperlink" Target="http://www3.norc.org/GSS+Website/" TargetMode="External"/><Relationship Id="rId18" Type="http://schemas.openxmlformats.org/officeDocument/2006/relationships/hyperlink" Target="http://www.upjohn.org/erdc/erdc.html" TargetMode="External"/><Relationship Id="rId3" Type="http://schemas.openxmlformats.org/officeDocument/2006/relationships/hyperlink" Target="http://www.gapminder.org/data/" TargetMode="External"/><Relationship Id="rId7" Type="http://schemas.openxmlformats.org/officeDocument/2006/relationships/hyperlink" Target="http://www.google.com/finance" TargetMode="External"/><Relationship Id="rId12" Type="http://schemas.openxmlformats.org/officeDocument/2006/relationships/hyperlink" Target="http://finance.yahoo.com/" TargetMode="External"/><Relationship Id="rId17" Type="http://schemas.openxmlformats.org/officeDocument/2006/relationships/hyperlink" Target="http://dataarchives/" TargetMode="External"/><Relationship Id="rId2" Type="http://schemas.openxmlformats.org/officeDocument/2006/relationships/hyperlink" Target="http://www.aeaweb.org/RFE/toc.php?show=complete" TargetMode="External"/><Relationship Id="rId16" Type="http://schemas.openxmlformats.org/officeDocument/2006/relationships/hyperlink" Target="http://snap.stanford.edu/data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fe.cboe.com/Data/" TargetMode="External"/><Relationship Id="rId11" Type="http://schemas.openxmlformats.org/officeDocument/2006/relationships/hyperlink" Target="http://www.quandl.com/" TargetMode="External"/><Relationship Id="rId5" Type="http://schemas.openxmlformats.org/officeDocument/2006/relationships/hyperlink" Target="http://data.worldbank.org/indicator" TargetMode="External"/><Relationship Id="rId15" Type="http://schemas.openxmlformats.org/officeDocument/2006/relationships/hyperlink" Target="http://www.pewinternet.org/datasets/pages/2/" TargetMode="External"/><Relationship Id="rId10" Type="http://schemas.openxmlformats.org/officeDocument/2006/relationships/hyperlink" Target="http://www.oanda.com/" TargetMode="External"/><Relationship Id="rId19" Type="http://schemas.openxmlformats.org/officeDocument/2006/relationships/hyperlink" Target="http://www.inside-r.org/howto/finding-data-internet" TargetMode="External"/><Relationship Id="rId4" Type="http://schemas.openxmlformats.org/officeDocument/2006/relationships/hyperlink" Target="http://inforumweb.umd.edu/econdata/econdata.html" TargetMode="External"/><Relationship Id="rId9" Type="http://schemas.openxmlformats.org/officeDocument/2006/relationships/hyperlink" Target="http://research.stlouisfed.org/fred2/" TargetMode="External"/><Relationship Id="rId14" Type="http://schemas.openxmlformats.org/officeDocument/2006/relationships/hyperlink" Target="http://www.icpsr.umich.edu/icpsrweb/ICPSR/access/index.jsp" TargetMode="Externa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hvsVLkTKLk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ummy.com/software/BeautifulSoup/" TargetMode="External"/><Relationship Id="rId2" Type="http://schemas.openxmlformats.org/officeDocument/2006/relationships/hyperlink" Target="http://scrapy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ran.r-project.org/web/packages/rvest/index.html" TargetMode="External"/><Relationship Id="rId4" Type="http://schemas.openxmlformats.org/officeDocument/2006/relationships/hyperlink" Target="http://arshaw.com/scrapemark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d.com/talks/david_mccandless_the_beauty_of_data_visualization?language=en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artner.com/it-glossary/big-data/" TargetMode="External"/><Relationship Id="rId2" Type="http://schemas.openxmlformats.org/officeDocument/2006/relationships/hyperlink" Target="http://timoelliott.com/blog/2013/07/7-definitions-of-big-data-you-should-know-abou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orbes.com/sites/gartnergroup/2013/03/27/gartners-big-data-definition-consists-of-three-parts-not-to-be-confused-with-three-vs/" TargetMode="External"/><Relationship Id="rId5" Type="http://schemas.openxmlformats.org/officeDocument/2006/relationships/hyperlink" Target="http://www.ibmbigdatahub.com/sites/default/files/infographic_file/4-Vs-of-big-data.jpg" TargetMode="External"/><Relationship Id="rId4" Type="http://schemas.openxmlformats.org/officeDocument/2006/relationships/hyperlink" Target="http://www-01.ibm.com/software/data/bigdata/what-is-big-data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Big Data</a:t>
            </a:r>
            <a:br>
              <a:rPr lang="en" sz="3600" dirty="0" smtClean="0"/>
            </a:br>
            <a:r>
              <a:rPr lang="en" sz="3600" dirty="0" smtClean="0"/>
              <a:t>Definition,Concept, and Type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/>
              <a:t>Byunggeor Moon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Data? (2014)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we create 2.5 quintillion (1018) bytes of data — so much that 90% of the data in the world today has been created in the last 12 months alone. This data comes from everywhere: sensors used to gather climate information, posts to social media sites, digital pictures and videos, purchase transaction records, and cell phone GPS signals to name a few. This data is big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497000" y="4803725"/>
            <a:ext cx="464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Credit: Prof. Amaury Lendasse (U. of Houston)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3816550" y="16452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07" name="Google Shape;107;p19"/>
          <p:cNvCxnSpPr/>
          <p:nvPr/>
        </p:nvCxnSpPr>
        <p:spPr>
          <a:xfrm>
            <a:off x="3347250" y="739200"/>
            <a:ext cx="1103400" cy="675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" name="Google Shape;108;p19"/>
          <p:cNvCxnSpPr/>
          <p:nvPr/>
        </p:nvCxnSpPr>
        <p:spPr>
          <a:xfrm>
            <a:off x="7693775" y="1358375"/>
            <a:ext cx="545700" cy="552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9"/>
          <p:cNvSpPr txBox="1"/>
          <p:nvPr/>
        </p:nvSpPr>
        <p:spPr>
          <a:xfrm>
            <a:off x="7660375" y="867950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95%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0" name="Google Shape;110;p19"/>
          <p:cNvCxnSpPr/>
          <p:nvPr/>
        </p:nvCxnSpPr>
        <p:spPr>
          <a:xfrm>
            <a:off x="3899000" y="487850"/>
            <a:ext cx="809100" cy="639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9"/>
          <p:cNvSpPr txBox="1"/>
          <p:nvPr/>
        </p:nvSpPr>
        <p:spPr>
          <a:xfrm>
            <a:off x="4640650" y="16452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2016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2" name="Google Shape;112;p19"/>
          <p:cNvCxnSpPr/>
          <p:nvPr/>
        </p:nvCxnSpPr>
        <p:spPr>
          <a:xfrm>
            <a:off x="5995625" y="1677175"/>
            <a:ext cx="355500" cy="456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9"/>
          <p:cNvSpPr txBox="1"/>
          <p:nvPr/>
        </p:nvSpPr>
        <p:spPr>
          <a:xfrm>
            <a:off x="6121625" y="1289750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9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4" name="Google Shape;114;p19"/>
          <p:cNvCxnSpPr/>
          <p:nvPr/>
        </p:nvCxnSpPr>
        <p:spPr>
          <a:xfrm>
            <a:off x="4714350" y="485200"/>
            <a:ext cx="809100" cy="639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9"/>
          <p:cNvSpPr txBox="1"/>
          <p:nvPr/>
        </p:nvSpPr>
        <p:spPr>
          <a:xfrm>
            <a:off x="5456000" y="16187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2017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>
            <a:off x="6163700" y="1554575"/>
            <a:ext cx="355500" cy="456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" name="Google Shape;117;p19"/>
          <p:cNvSpPr txBox="1"/>
          <p:nvPr/>
        </p:nvSpPr>
        <p:spPr>
          <a:xfrm>
            <a:off x="6474150" y="125537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6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were interested...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Moneyball, Big Data, and the Data Scientist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https://www.youtube.com/watch?v=10M_AP9MBg4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Big Data Shaped the US Election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https://www.youtube.com/watch?v=CgYvf3Ckdso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Reality Check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4104600" y="4794000"/>
            <a:ext cx="5039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https://trends.google.com/trends/explore?date=all&amp;geo=US&amp;q=big%20data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38274"/>
            <a:ext cx="8839200" cy="2963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5225" y="459475"/>
            <a:ext cx="3097099" cy="872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Gartner Hype Curve (2013)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225" y="1121950"/>
            <a:ext cx="611356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2954900" y="1324200"/>
            <a:ext cx="484200" cy="2328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Gartner Hype Curve (2014)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27425"/>
            <a:ext cx="6096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3905125" y="1869825"/>
            <a:ext cx="551700" cy="1962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25" y="1114500"/>
            <a:ext cx="5577100" cy="37180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just focus on the “hype” of the hype curve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5002475" y="2605475"/>
            <a:ext cx="1373100" cy="3249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7"/>
          <p:cNvSpPr/>
          <p:nvPr/>
        </p:nvSpPr>
        <p:spPr>
          <a:xfrm>
            <a:off x="5992150" y="1903950"/>
            <a:ext cx="1373100" cy="797100"/>
          </a:xfrm>
          <a:prstGeom prst="ellipse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5612700" y="4731600"/>
            <a:ext cx="3531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Image Source: Wikipedia</a:t>
            </a:r>
            <a:endParaRPr sz="10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just focus on the “hype” of the hype curve</a:t>
            </a:r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12700" y="4731600"/>
            <a:ext cx="3531300" cy="4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</a:rPr>
              <a:t>Source: Wikipedia</a:t>
            </a:r>
            <a:endParaRPr sz="1000">
              <a:solidFill>
                <a:srgbClr val="B7B7B7"/>
              </a:solidFill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 rotWithShape="1">
          <a:blip r:embed="rId3">
            <a:alphaModFix/>
          </a:blip>
          <a:srcRect l="10952" t="45419" r="22385" b="26656"/>
          <a:stretch/>
        </p:blipFill>
        <p:spPr>
          <a:xfrm>
            <a:off x="775625" y="1476888"/>
            <a:ext cx="7592749" cy="2611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8"/>
          <p:cNvCxnSpPr/>
          <p:nvPr/>
        </p:nvCxnSpPr>
        <p:spPr>
          <a:xfrm>
            <a:off x="2421550" y="3647650"/>
            <a:ext cx="16185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8" name="Google Shape;178;p28"/>
          <p:cNvCxnSpPr/>
          <p:nvPr/>
        </p:nvCxnSpPr>
        <p:spPr>
          <a:xfrm>
            <a:off x="3699975" y="3794775"/>
            <a:ext cx="7509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28"/>
          <p:cNvCxnSpPr/>
          <p:nvPr/>
        </p:nvCxnSpPr>
        <p:spPr>
          <a:xfrm>
            <a:off x="6719050" y="3794775"/>
            <a:ext cx="8769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Forward to 2018</a:t>
            </a:r>
            <a:endParaRPr>
              <a:highlight>
                <a:srgbClr val="FF0000"/>
              </a:highlight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 rotWithShape="1">
          <a:blip r:embed="rId3">
            <a:alphaModFix/>
          </a:blip>
          <a:srcRect l="2671" t="12212" r="2604" b="4992"/>
          <a:stretch/>
        </p:blipFill>
        <p:spPr>
          <a:xfrm>
            <a:off x="2029200" y="1184450"/>
            <a:ext cx="5088326" cy="376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Caveat"/>
                <a:ea typeface="Caveat"/>
                <a:cs typeface="Caveat"/>
                <a:sym typeface="Caveat"/>
              </a:rPr>
              <a:t>“Deep learning is just a </a:t>
            </a:r>
            <a:r>
              <a:rPr lang="en" sz="3000" dirty="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nonlinear regression on steroids</a:t>
            </a:r>
            <a:r>
              <a:rPr lang="en" sz="3000" dirty="0" smtClean="0">
                <a:latin typeface="Caveat"/>
                <a:ea typeface="Caveat"/>
                <a:cs typeface="Caveat"/>
                <a:sym typeface="Caveat"/>
              </a:rPr>
              <a:t>”</a:t>
            </a:r>
            <a:endParaRPr sz="3000" dirty="0"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65813"/>
            <a:ext cx="4285774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dirty="0"/>
              <a:t>BIG DATA DEFINED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10081" y="1198817"/>
            <a:ext cx="6255068" cy="3719256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45256" indent="-136208">
              <a:lnSpc>
                <a:spcPts val="1624"/>
              </a:lnSpc>
              <a:spcBef>
                <a:spcPts val="71"/>
              </a:spcBef>
              <a:buChar char="•"/>
              <a:tabLst>
                <a:tab pos="145733" algn="l"/>
              </a:tabLst>
            </a:pPr>
            <a:r>
              <a:rPr sz="1425" spc="-4" dirty="0"/>
              <a:t>The term big data is used quite </a:t>
            </a:r>
            <a:r>
              <a:rPr sz="1425" spc="-15" dirty="0"/>
              <a:t>loosely, </a:t>
            </a:r>
            <a:r>
              <a:rPr sz="1425" spc="-8" dirty="0"/>
              <a:t>with </a:t>
            </a:r>
            <a:r>
              <a:rPr sz="1425" spc="-4" dirty="0"/>
              <a:t>various definitions</a:t>
            </a:r>
            <a:r>
              <a:rPr sz="1425" spc="244" dirty="0"/>
              <a:t> </a:t>
            </a:r>
            <a:r>
              <a:rPr sz="1425" spc="-4" dirty="0"/>
              <a:t>depending</a:t>
            </a:r>
            <a:endParaRPr sz="1425" dirty="0"/>
          </a:p>
          <a:p>
            <a:pPr marL="145256">
              <a:lnSpc>
                <a:spcPts val="1624"/>
              </a:lnSpc>
            </a:pPr>
            <a:r>
              <a:rPr sz="1425" spc="-4" dirty="0"/>
              <a:t>on the</a:t>
            </a:r>
            <a:r>
              <a:rPr sz="1425" spc="4" dirty="0"/>
              <a:t> </a:t>
            </a:r>
            <a:r>
              <a:rPr sz="1425" spc="-4" dirty="0"/>
              <a:t>context</a:t>
            </a:r>
            <a:endParaRPr sz="1425" dirty="0"/>
          </a:p>
          <a:p>
            <a:pPr>
              <a:spcBef>
                <a:spcPts val="26"/>
              </a:spcBef>
            </a:pPr>
            <a:endParaRPr sz="1763" dirty="0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425" spc="-11" dirty="0"/>
              <a:t>Typically </a:t>
            </a:r>
            <a:r>
              <a:rPr sz="1425" spc="-4" dirty="0"/>
              <a:t>big data is misunderstood only to refer to big volumes of</a:t>
            </a:r>
            <a:r>
              <a:rPr sz="1425" spc="210" dirty="0"/>
              <a:t> </a:t>
            </a:r>
            <a:r>
              <a:rPr sz="1425" spc="-4" dirty="0"/>
              <a:t>data</a:t>
            </a:r>
            <a:endParaRPr sz="1425" dirty="0"/>
          </a:p>
          <a:p>
            <a:pPr>
              <a:spcBef>
                <a:spcPts val="26"/>
              </a:spcBef>
              <a:buFont typeface="Arial"/>
              <a:buChar char="•"/>
            </a:pPr>
            <a:endParaRPr sz="1763" dirty="0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425" spc="-4" dirty="0"/>
              <a:t>One of the most used definitions in the field of IT is by</a:t>
            </a:r>
            <a:r>
              <a:rPr sz="1425" spc="101" dirty="0"/>
              <a:t> </a:t>
            </a:r>
            <a:r>
              <a:rPr sz="1425" spc="-4" dirty="0"/>
              <a:t>Gartner:</a:t>
            </a:r>
            <a:endParaRPr sz="1425" dirty="0"/>
          </a:p>
          <a:p>
            <a:pPr>
              <a:spcBef>
                <a:spcPts val="4"/>
              </a:spcBef>
              <a:buFont typeface="Arial"/>
              <a:buChar char="•"/>
            </a:pPr>
            <a:endParaRPr sz="1350" dirty="0"/>
          </a:p>
          <a:p>
            <a:pPr marL="145256" marR="3810">
              <a:lnSpc>
                <a:spcPts val="1785"/>
              </a:lnSpc>
            </a:pPr>
            <a:r>
              <a:rPr sz="1425" b="1" i="1" spc="-4" dirty="0"/>
              <a:t>“</a:t>
            </a:r>
            <a:r>
              <a:rPr sz="1650" i="1" spc="-4" dirty="0"/>
              <a:t>Big data </a:t>
            </a:r>
            <a:r>
              <a:rPr sz="1650" i="1" dirty="0"/>
              <a:t>is </a:t>
            </a:r>
            <a:r>
              <a:rPr sz="1650" b="1" i="1" spc="-4" dirty="0"/>
              <a:t>high-volume</a:t>
            </a:r>
            <a:r>
              <a:rPr sz="1650" i="1" spc="-4" dirty="0"/>
              <a:t>, </a:t>
            </a:r>
            <a:r>
              <a:rPr sz="1650" b="1" i="1" spc="-4" dirty="0"/>
              <a:t>high-velocity </a:t>
            </a:r>
            <a:r>
              <a:rPr sz="1650" i="1" spc="-4" dirty="0"/>
              <a:t>and </a:t>
            </a:r>
            <a:r>
              <a:rPr sz="1650" b="1" i="1" spc="-4" dirty="0"/>
              <a:t>high-variety  </a:t>
            </a:r>
            <a:r>
              <a:rPr sz="1650" i="1" spc="-4" dirty="0"/>
              <a:t>information assets that demand </a:t>
            </a:r>
            <a:r>
              <a:rPr sz="1650" i="1" dirty="0"/>
              <a:t>cost-effective, </a:t>
            </a:r>
            <a:r>
              <a:rPr sz="1650" i="1" spc="-4" dirty="0"/>
              <a:t>innovative </a:t>
            </a:r>
            <a:r>
              <a:rPr sz="1650" i="1" spc="-8" dirty="0"/>
              <a:t>forms </a:t>
            </a:r>
            <a:r>
              <a:rPr sz="1650" i="1" spc="-4" dirty="0"/>
              <a:t>of  information processing </a:t>
            </a:r>
            <a:r>
              <a:rPr sz="1650" i="1" dirty="0"/>
              <a:t>for </a:t>
            </a:r>
            <a:r>
              <a:rPr sz="1650" i="1" spc="-4" dirty="0"/>
              <a:t>enhanced </a:t>
            </a:r>
            <a:r>
              <a:rPr sz="1650" i="1" dirty="0"/>
              <a:t>insight </a:t>
            </a:r>
            <a:r>
              <a:rPr sz="1650" i="1" spc="-4" dirty="0"/>
              <a:t>and</a:t>
            </a:r>
            <a:r>
              <a:rPr sz="1650" i="1" spc="60" dirty="0"/>
              <a:t> </a:t>
            </a:r>
            <a:r>
              <a:rPr sz="1650" i="1" spc="-4" dirty="0"/>
              <a:t>decision</a:t>
            </a:r>
            <a:endParaRPr sz="1650" dirty="0"/>
          </a:p>
          <a:p>
            <a:pPr marL="145256">
              <a:lnSpc>
                <a:spcPts val="1748"/>
              </a:lnSpc>
            </a:pPr>
            <a:r>
              <a:rPr sz="1650" i="1" spc="-4" dirty="0"/>
              <a:t>making.” </a:t>
            </a:r>
            <a:r>
              <a:rPr sz="1425" spc="-4" dirty="0"/>
              <a:t>(Gartner</a:t>
            </a:r>
            <a:r>
              <a:rPr sz="1425" spc="41" dirty="0"/>
              <a:t> </a:t>
            </a:r>
            <a:r>
              <a:rPr sz="1425" spc="-4" dirty="0"/>
              <a:t>2014.)</a:t>
            </a:r>
            <a:endParaRPr sz="1425" dirty="0"/>
          </a:p>
          <a:p>
            <a:pPr>
              <a:spcBef>
                <a:spcPts val="15"/>
              </a:spcBef>
            </a:pPr>
            <a:endParaRPr sz="1950" dirty="0"/>
          </a:p>
          <a:p>
            <a:pPr marL="145256" marR="302419" indent="-136208">
              <a:lnSpc>
                <a:spcPts val="1538"/>
              </a:lnSpc>
              <a:buChar char="•"/>
              <a:tabLst>
                <a:tab pos="145733" algn="l"/>
              </a:tabLst>
            </a:pPr>
            <a:r>
              <a:rPr sz="1425" spc="-4" dirty="0"/>
              <a:t>Gartner analyst Doug Laney introduced the 3Vs concept in a 2001  MetaGroup research publication, </a:t>
            </a:r>
            <a:r>
              <a:rPr sz="1425" i="1" spc="-4" dirty="0"/>
              <a:t>3D data management: Controlling data  </a:t>
            </a:r>
            <a:r>
              <a:rPr sz="1425" i="1" spc="-8" dirty="0"/>
              <a:t>volume, </a:t>
            </a:r>
            <a:r>
              <a:rPr sz="1425" i="1" spc="-4" dirty="0"/>
              <a:t>variety and</a:t>
            </a:r>
            <a:r>
              <a:rPr sz="1425" i="1" spc="68" dirty="0"/>
              <a:t> </a:t>
            </a:r>
            <a:r>
              <a:rPr sz="1425" i="1" dirty="0"/>
              <a:t>velocity</a:t>
            </a:r>
            <a:r>
              <a:rPr sz="1425" dirty="0"/>
              <a:t>.</a:t>
            </a:r>
          </a:p>
          <a:p>
            <a:pPr marR="434816" algn="r">
              <a:spcBef>
                <a:spcPts val="938"/>
              </a:spcBef>
            </a:pPr>
            <a:r>
              <a:rPr sz="1350" spc="-4" dirty="0">
                <a:latin typeface="Carlito"/>
                <a:cs typeface="Carlito"/>
              </a:rPr>
              <a:t>(Gartner</a:t>
            </a:r>
            <a:r>
              <a:rPr sz="1350" spc="-41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54578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“Steroids”</a:t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288" y="1556350"/>
            <a:ext cx="2636901" cy="26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3813" y="1556350"/>
            <a:ext cx="2636900" cy="263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“Steroids”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813" y="1556350"/>
            <a:ext cx="2636900" cy="26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/>
        </p:nvSpPr>
        <p:spPr>
          <a:xfrm>
            <a:off x="1131750" y="2532800"/>
            <a:ext cx="30000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Hardware Accelerators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974" y="1972641"/>
            <a:ext cx="3534251" cy="616355"/>
          </a:xfrm>
          <a:prstGeom prst="rect">
            <a:avLst/>
          </a:prstGeom>
        </p:spPr>
        <p:txBody>
          <a:bodyPr vert="horz" wrap="square" lIns="0" tIns="235744" rIns="0" bIns="0" rtlCol="0" anchor="ctr">
            <a:spAutoFit/>
          </a:bodyPr>
          <a:lstStyle/>
          <a:p>
            <a:pPr marL="372904" marR="3810" indent="-363855" algn="dist">
              <a:lnSpc>
                <a:spcPct val="70000"/>
              </a:lnSpc>
              <a:spcBef>
                <a:spcPts val="1856"/>
              </a:spcBef>
            </a:pPr>
            <a:r>
              <a:rPr sz="3300" spc="-472" dirty="0">
                <a:latin typeface="+mj-lt"/>
              </a:rPr>
              <a:t>DATA</a:t>
            </a:r>
            <a:r>
              <a:rPr sz="3300" spc="-1061" dirty="0">
                <a:latin typeface="+mj-lt"/>
              </a:rPr>
              <a:t> </a:t>
            </a:r>
            <a:r>
              <a:rPr sz="3300" spc="-319" dirty="0">
                <a:latin typeface="+mj-lt"/>
              </a:rPr>
              <a:t>MINING  </a:t>
            </a:r>
            <a:r>
              <a:rPr sz="3300" spc="-326" dirty="0">
                <a:latin typeface="+mj-lt"/>
              </a:rPr>
              <a:t>PROCESS</a:t>
            </a:r>
            <a:endParaRPr sz="33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5218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004560" cy="22927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Data mining process aims at answering research questions based</a:t>
            </a:r>
            <a:r>
              <a:rPr sz="1500" spc="-153" dirty="0"/>
              <a:t> </a:t>
            </a:r>
            <a:r>
              <a:rPr sz="1500" dirty="0"/>
              <a:t>on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large sets of data (in another words, big</a:t>
            </a:r>
            <a:r>
              <a:rPr sz="1500" spc="-124" dirty="0"/>
              <a:t> </a:t>
            </a:r>
            <a:r>
              <a:rPr sz="1500" dirty="0"/>
              <a:t>data)</a:t>
            </a:r>
            <a:endParaRPr sz="1500"/>
          </a:p>
          <a:p>
            <a:pPr marL="145256" marR="3810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New </a:t>
            </a:r>
            <a:r>
              <a:rPr sz="1500" spc="-4" dirty="0"/>
              <a:t>insights and information is </a:t>
            </a:r>
            <a:r>
              <a:rPr sz="1500" dirty="0"/>
              <a:t>“mined” from the </a:t>
            </a:r>
            <a:r>
              <a:rPr sz="1500" spc="-4" dirty="0"/>
              <a:t>data with automated  </a:t>
            </a:r>
            <a:r>
              <a:rPr sz="1500" dirty="0"/>
              <a:t>computation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For variety of research purposes with many </a:t>
            </a:r>
            <a:r>
              <a:rPr sz="1500" spc="-4" dirty="0"/>
              <a:t>different </a:t>
            </a:r>
            <a:r>
              <a:rPr sz="1500" dirty="0"/>
              <a:t>kinds of</a:t>
            </a:r>
            <a:r>
              <a:rPr sz="1500" spc="-184" dirty="0"/>
              <a:t> </a:t>
            </a:r>
            <a:r>
              <a:rPr sz="1500" dirty="0"/>
              <a:t>data</a:t>
            </a:r>
            <a:endParaRPr sz="1500"/>
          </a:p>
          <a:p>
            <a:pPr marL="145256" marR="436721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Long traditions: </a:t>
            </a:r>
            <a:r>
              <a:rPr sz="1500" spc="-4" dirty="0"/>
              <a:t>Quantitative </a:t>
            </a:r>
            <a:r>
              <a:rPr sz="1500" dirty="0"/>
              <a:t>content analysis and register</a:t>
            </a:r>
            <a:r>
              <a:rPr sz="1500" spc="-101" dirty="0"/>
              <a:t> </a:t>
            </a:r>
            <a:r>
              <a:rPr sz="1500" dirty="0"/>
              <a:t>based  research, for example, could be seen as form of data</a:t>
            </a:r>
            <a:r>
              <a:rPr sz="1500" spc="-176" dirty="0"/>
              <a:t> </a:t>
            </a:r>
            <a:r>
              <a:rPr sz="1500" dirty="0"/>
              <a:t>mining</a:t>
            </a:r>
            <a:endParaRPr sz="1500"/>
          </a:p>
          <a:p>
            <a:pPr marL="145256" marR="82391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NOTE! </a:t>
            </a:r>
            <a:r>
              <a:rPr sz="1500" spc="-83" dirty="0"/>
              <a:t>To </a:t>
            </a:r>
            <a:r>
              <a:rPr sz="1500" dirty="0"/>
              <a:t>be specific, in computer science the term data mining</a:t>
            </a:r>
            <a:r>
              <a:rPr sz="1500" spc="-105" dirty="0"/>
              <a:t> </a:t>
            </a:r>
            <a:r>
              <a:rPr sz="1500" dirty="0"/>
              <a:t>only  refers to the pre-processing and analysis part of the whole</a:t>
            </a:r>
            <a:r>
              <a:rPr sz="1500" spc="-169" dirty="0"/>
              <a:t> </a:t>
            </a:r>
            <a:r>
              <a:rPr sz="1500" dirty="0"/>
              <a:t>process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142952"/>
            <a:ext cx="5651182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pc="-293" dirty="0"/>
              <a:t>DATA</a:t>
            </a:r>
            <a:r>
              <a:rPr spc="-645" dirty="0"/>
              <a:t> </a:t>
            </a:r>
            <a:r>
              <a:rPr spc="-188" dirty="0"/>
              <a:t>MINING</a:t>
            </a:r>
            <a:r>
              <a:rPr spc="-469" dirty="0"/>
              <a:t> </a:t>
            </a:r>
            <a:r>
              <a:rPr spc="-191" dirty="0" smtClean="0"/>
              <a:t>PROCESS</a:t>
            </a:r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341881" y="3752468"/>
            <a:ext cx="821055" cy="501015"/>
            <a:chOff x="265175" y="5003291"/>
            <a:chExt cx="1094740" cy="668020"/>
          </a:xfrm>
        </p:grpSpPr>
        <p:sp>
          <p:nvSpPr>
            <p:cNvPr id="5" name="object 5"/>
            <p:cNvSpPr/>
            <p:nvPr/>
          </p:nvSpPr>
          <p:spPr>
            <a:xfrm>
              <a:off x="278129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5" h="641985">
                  <a:moveTo>
                    <a:pt x="1004188" y="0"/>
                  </a:moveTo>
                  <a:lnTo>
                    <a:pt x="64160" y="0"/>
                  </a:lnTo>
                  <a:lnTo>
                    <a:pt x="39187" y="5038"/>
                  </a:lnTo>
                  <a:lnTo>
                    <a:pt x="18792" y="18780"/>
                  </a:lnTo>
                  <a:lnTo>
                    <a:pt x="5042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42" y="602416"/>
                  </a:lnTo>
                  <a:lnTo>
                    <a:pt x="18792" y="622811"/>
                  </a:lnTo>
                  <a:lnTo>
                    <a:pt x="39187" y="636561"/>
                  </a:lnTo>
                  <a:lnTo>
                    <a:pt x="64160" y="641603"/>
                  </a:lnTo>
                  <a:lnTo>
                    <a:pt x="1004188" y="641603"/>
                  </a:lnTo>
                  <a:lnTo>
                    <a:pt x="1029158" y="636561"/>
                  </a:lnTo>
                  <a:lnTo>
                    <a:pt x="1049543" y="622811"/>
                  </a:lnTo>
                  <a:lnTo>
                    <a:pt x="1063285" y="602416"/>
                  </a:lnTo>
                  <a:lnTo>
                    <a:pt x="1068324" y="577443"/>
                  </a:lnTo>
                  <a:lnTo>
                    <a:pt x="1068324" y="64134"/>
                  </a:lnTo>
                  <a:lnTo>
                    <a:pt x="1063285" y="39165"/>
                  </a:lnTo>
                  <a:lnTo>
                    <a:pt x="1049543" y="18780"/>
                  </a:lnTo>
                  <a:lnTo>
                    <a:pt x="1029158" y="5038"/>
                  </a:lnTo>
                  <a:lnTo>
                    <a:pt x="10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278129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5" h="641985">
                  <a:moveTo>
                    <a:pt x="0" y="64134"/>
                  </a:moveTo>
                  <a:lnTo>
                    <a:pt x="5042" y="39165"/>
                  </a:lnTo>
                  <a:lnTo>
                    <a:pt x="18792" y="18780"/>
                  </a:lnTo>
                  <a:lnTo>
                    <a:pt x="39187" y="5038"/>
                  </a:lnTo>
                  <a:lnTo>
                    <a:pt x="64160" y="0"/>
                  </a:lnTo>
                  <a:lnTo>
                    <a:pt x="1004188" y="0"/>
                  </a:lnTo>
                  <a:lnTo>
                    <a:pt x="1029158" y="5038"/>
                  </a:lnTo>
                  <a:lnTo>
                    <a:pt x="1049543" y="18780"/>
                  </a:lnTo>
                  <a:lnTo>
                    <a:pt x="1063285" y="39165"/>
                  </a:lnTo>
                  <a:lnTo>
                    <a:pt x="1068324" y="64134"/>
                  </a:lnTo>
                  <a:lnTo>
                    <a:pt x="1068324" y="577443"/>
                  </a:lnTo>
                  <a:lnTo>
                    <a:pt x="1063285" y="602416"/>
                  </a:lnTo>
                  <a:lnTo>
                    <a:pt x="1049543" y="622811"/>
                  </a:lnTo>
                  <a:lnTo>
                    <a:pt x="1029158" y="636561"/>
                  </a:lnTo>
                  <a:lnTo>
                    <a:pt x="1004188" y="641603"/>
                  </a:lnTo>
                  <a:lnTo>
                    <a:pt x="64160" y="641603"/>
                  </a:lnTo>
                  <a:lnTo>
                    <a:pt x="39187" y="636561"/>
                  </a:lnTo>
                  <a:lnTo>
                    <a:pt x="18792" y="622811"/>
                  </a:lnTo>
                  <a:lnTo>
                    <a:pt x="5042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37970" y="3829812"/>
            <a:ext cx="627221" cy="333746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/>
          <a:p>
            <a:pPr marL="110966" marR="3810" indent="-101918">
              <a:lnSpc>
                <a:spcPts val="773"/>
              </a:lnSpc>
              <a:spcBef>
                <a:spcPts val="203"/>
              </a:spcBef>
            </a:pPr>
            <a:r>
              <a:rPr sz="750" spc="-4" dirty="0"/>
              <a:t>1.</a:t>
            </a:r>
            <a:r>
              <a:rPr sz="750" spc="-38" dirty="0"/>
              <a:t> </a:t>
            </a:r>
            <a:r>
              <a:rPr sz="750" spc="-4" dirty="0"/>
              <a:t>Formulating  research  questions</a:t>
            </a:r>
            <a:endParaRPr sz="750"/>
          </a:p>
        </p:txBody>
      </p:sp>
      <p:grpSp>
        <p:nvGrpSpPr>
          <p:cNvPr id="8" name="object 8"/>
          <p:cNvGrpSpPr/>
          <p:nvPr/>
        </p:nvGrpSpPr>
        <p:grpSpPr>
          <a:xfrm>
            <a:off x="2224277" y="3894201"/>
            <a:ext cx="188595" cy="218599"/>
            <a:chOff x="1441703" y="5192267"/>
            <a:chExt cx="251460" cy="291465"/>
          </a:xfrm>
        </p:grpSpPr>
        <p:sp>
          <p:nvSpPr>
            <p:cNvPr id="9" name="object 9"/>
            <p:cNvSpPr/>
            <p:nvPr/>
          </p:nvSpPr>
          <p:spPr>
            <a:xfrm>
              <a:off x="1454657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112775" y="0"/>
                  </a:moveTo>
                  <a:lnTo>
                    <a:pt x="112775" y="53085"/>
                  </a:lnTo>
                  <a:lnTo>
                    <a:pt x="0" y="53085"/>
                  </a:lnTo>
                  <a:lnTo>
                    <a:pt x="0" y="212089"/>
                  </a:lnTo>
                  <a:lnTo>
                    <a:pt x="112775" y="212089"/>
                  </a:lnTo>
                  <a:lnTo>
                    <a:pt x="112775" y="265175"/>
                  </a:lnTo>
                  <a:lnTo>
                    <a:pt x="225552" y="132587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4657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0" y="53085"/>
                  </a:moveTo>
                  <a:lnTo>
                    <a:pt x="112775" y="53085"/>
                  </a:lnTo>
                  <a:lnTo>
                    <a:pt x="112775" y="0"/>
                  </a:lnTo>
                  <a:lnTo>
                    <a:pt x="225552" y="132587"/>
                  </a:lnTo>
                  <a:lnTo>
                    <a:pt x="112775" y="265175"/>
                  </a:lnTo>
                  <a:lnTo>
                    <a:pt x="112775" y="212089"/>
                  </a:lnTo>
                  <a:lnTo>
                    <a:pt x="0" y="212089"/>
                  </a:lnTo>
                  <a:lnTo>
                    <a:pt x="0" y="53085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2464308" y="3752468"/>
            <a:ext cx="821055" cy="501015"/>
            <a:chOff x="1761744" y="5003291"/>
            <a:chExt cx="1094740" cy="668020"/>
          </a:xfrm>
        </p:grpSpPr>
        <p:sp>
          <p:nvSpPr>
            <p:cNvPr id="12" name="object 12"/>
            <p:cNvSpPr/>
            <p:nvPr/>
          </p:nvSpPr>
          <p:spPr>
            <a:xfrm>
              <a:off x="1774698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5" h="641985">
                  <a:moveTo>
                    <a:pt x="1004188" y="0"/>
                  </a:moveTo>
                  <a:lnTo>
                    <a:pt x="64134" y="0"/>
                  </a:lnTo>
                  <a:lnTo>
                    <a:pt x="39165" y="5038"/>
                  </a:lnTo>
                  <a:lnTo>
                    <a:pt x="18780" y="18780"/>
                  </a:lnTo>
                  <a:lnTo>
                    <a:pt x="5038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38" y="602416"/>
                  </a:lnTo>
                  <a:lnTo>
                    <a:pt x="18780" y="622811"/>
                  </a:lnTo>
                  <a:lnTo>
                    <a:pt x="39165" y="636561"/>
                  </a:lnTo>
                  <a:lnTo>
                    <a:pt x="64134" y="641603"/>
                  </a:lnTo>
                  <a:lnTo>
                    <a:pt x="1004188" y="641603"/>
                  </a:lnTo>
                  <a:lnTo>
                    <a:pt x="1029158" y="636561"/>
                  </a:lnTo>
                  <a:lnTo>
                    <a:pt x="1049543" y="622811"/>
                  </a:lnTo>
                  <a:lnTo>
                    <a:pt x="1063285" y="602416"/>
                  </a:lnTo>
                  <a:lnTo>
                    <a:pt x="1068324" y="577443"/>
                  </a:lnTo>
                  <a:lnTo>
                    <a:pt x="1068324" y="64134"/>
                  </a:lnTo>
                  <a:lnTo>
                    <a:pt x="1063285" y="39165"/>
                  </a:lnTo>
                  <a:lnTo>
                    <a:pt x="1049543" y="18780"/>
                  </a:lnTo>
                  <a:lnTo>
                    <a:pt x="1029158" y="5038"/>
                  </a:lnTo>
                  <a:lnTo>
                    <a:pt x="10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4698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5" h="641985">
                  <a:moveTo>
                    <a:pt x="0" y="64134"/>
                  </a:moveTo>
                  <a:lnTo>
                    <a:pt x="5038" y="39165"/>
                  </a:lnTo>
                  <a:lnTo>
                    <a:pt x="18780" y="18780"/>
                  </a:lnTo>
                  <a:lnTo>
                    <a:pt x="39165" y="5038"/>
                  </a:lnTo>
                  <a:lnTo>
                    <a:pt x="64134" y="0"/>
                  </a:lnTo>
                  <a:lnTo>
                    <a:pt x="1004188" y="0"/>
                  </a:lnTo>
                  <a:lnTo>
                    <a:pt x="1029158" y="5038"/>
                  </a:lnTo>
                  <a:lnTo>
                    <a:pt x="1049543" y="18780"/>
                  </a:lnTo>
                  <a:lnTo>
                    <a:pt x="1063285" y="39165"/>
                  </a:lnTo>
                  <a:lnTo>
                    <a:pt x="1068324" y="64134"/>
                  </a:lnTo>
                  <a:lnTo>
                    <a:pt x="1068324" y="577443"/>
                  </a:lnTo>
                  <a:lnTo>
                    <a:pt x="1063285" y="602416"/>
                  </a:lnTo>
                  <a:lnTo>
                    <a:pt x="1049543" y="622811"/>
                  </a:lnTo>
                  <a:lnTo>
                    <a:pt x="1029158" y="636561"/>
                  </a:lnTo>
                  <a:lnTo>
                    <a:pt x="1004188" y="641603"/>
                  </a:lnTo>
                  <a:lnTo>
                    <a:pt x="64134" y="641603"/>
                  </a:lnTo>
                  <a:lnTo>
                    <a:pt x="39165" y="636561"/>
                  </a:lnTo>
                  <a:lnTo>
                    <a:pt x="18780" y="622811"/>
                  </a:lnTo>
                  <a:lnTo>
                    <a:pt x="5038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26316" y="3879152"/>
            <a:ext cx="695801" cy="231154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/>
          <a:p>
            <a:pPr marL="9525" marR="3810" indent="91440">
              <a:lnSpc>
                <a:spcPts val="773"/>
              </a:lnSpc>
              <a:spcBef>
                <a:spcPts val="203"/>
              </a:spcBef>
            </a:pPr>
            <a:r>
              <a:rPr sz="750" spc="-4" dirty="0"/>
              <a:t>2. Selecting  source raw</a:t>
            </a:r>
            <a:r>
              <a:rPr sz="750" spc="-38" dirty="0"/>
              <a:t> </a:t>
            </a:r>
            <a:r>
              <a:rPr sz="750" spc="-4" dirty="0"/>
              <a:t>data</a:t>
            </a:r>
            <a:endParaRPr sz="750"/>
          </a:p>
        </p:txBody>
      </p:sp>
      <p:grpSp>
        <p:nvGrpSpPr>
          <p:cNvPr id="15" name="object 15"/>
          <p:cNvGrpSpPr/>
          <p:nvPr/>
        </p:nvGrpSpPr>
        <p:grpSpPr>
          <a:xfrm>
            <a:off x="3346704" y="3894201"/>
            <a:ext cx="188595" cy="218599"/>
            <a:chOff x="2938272" y="5192267"/>
            <a:chExt cx="251460" cy="291465"/>
          </a:xfrm>
        </p:grpSpPr>
        <p:sp>
          <p:nvSpPr>
            <p:cNvPr id="16" name="object 16"/>
            <p:cNvSpPr/>
            <p:nvPr/>
          </p:nvSpPr>
          <p:spPr>
            <a:xfrm>
              <a:off x="2951226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112775" y="0"/>
                  </a:moveTo>
                  <a:lnTo>
                    <a:pt x="112775" y="53085"/>
                  </a:lnTo>
                  <a:lnTo>
                    <a:pt x="0" y="53085"/>
                  </a:lnTo>
                  <a:lnTo>
                    <a:pt x="0" y="212089"/>
                  </a:lnTo>
                  <a:lnTo>
                    <a:pt x="112775" y="212089"/>
                  </a:lnTo>
                  <a:lnTo>
                    <a:pt x="112775" y="265175"/>
                  </a:lnTo>
                  <a:lnTo>
                    <a:pt x="225551" y="132587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951226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0" y="53085"/>
                  </a:moveTo>
                  <a:lnTo>
                    <a:pt x="112775" y="53085"/>
                  </a:lnTo>
                  <a:lnTo>
                    <a:pt x="112775" y="0"/>
                  </a:lnTo>
                  <a:lnTo>
                    <a:pt x="225551" y="132587"/>
                  </a:lnTo>
                  <a:lnTo>
                    <a:pt x="112775" y="265175"/>
                  </a:lnTo>
                  <a:lnTo>
                    <a:pt x="112775" y="212089"/>
                  </a:lnTo>
                  <a:lnTo>
                    <a:pt x="0" y="212089"/>
                  </a:lnTo>
                  <a:lnTo>
                    <a:pt x="0" y="53085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586733" y="3752468"/>
            <a:ext cx="821055" cy="501015"/>
            <a:chOff x="3258311" y="5003291"/>
            <a:chExt cx="1094740" cy="668020"/>
          </a:xfrm>
        </p:grpSpPr>
        <p:sp>
          <p:nvSpPr>
            <p:cNvPr id="19" name="object 19"/>
            <p:cNvSpPr/>
            <p:nvPr/>
          </p:nvSpPr>
          <p:spPr>
            <a:xfrm>
              <a:off x="3271265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4" h="641985">
                  <a:moveTo>
                    <a:pt x="1004188" y="0"/>
                  </a:moveTo>
                  <a:lnTo>
                    <a:pt x="64135" y="0"/>
                  </a:lnTo>
                  <a:lnTo>
                    <a:pt x="39165" y="5038"/>
                  </a:lnTo>
                  <a:lnTo>
                    <a:pt x="18780" y="18780"/>
                  </a:lnTo>
                  <a:lnTo>
                    <a:pt x="5038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38" y="602416"/>
                  </a:lnTo>
                  <a:lnTo>
                    <a:pt x="18780" y="622811"/>
                  </a:lnTo>
                  <a:lnTo>
                    <a:pt x="39165" y="636561"/>
                  </a:lnTo>
                  <a:lnTo>
                    <a:pt x="64135" y="641603"/>
                  </a:lnTo>
                  <a:lnTo>
                    <a:pt x="1004188" y="641603"/>
                  </a:lnTo>
                  <a:lnTo>
                    <a:pt x="1029158" y="636561"/>
                  </a:lnTo>
                  <a:lnTo>
                    <a:pt x="1049543" y="622811"/>
                  </a:lnTo>
                  <a:lnTo>
                    <a:pt x="1063285" y="602416"/>
                  </a:lnTo>
                  <a:lnTo>
                    <a:pt x="1068324" y="577443"/>
                  </a:lnTo>
                  <a:lnTo>
                    <a:pt x="1068324" y="64134"/>
                  </a:lnTo>
                  <a:lnTo>
                    <a:pt x="1063285" y="39165"/>
                  </a:lnTo>
                  <a:lnTo>
                    <a:pt x="1049543" y="18780"/>
                  </a:lnTo>
                  <a:lnTo>
                    <a:pt x="1029158" y="5038"/>
                  </a:lnTo>
                  <a:lnTo>
                    <a:pt x="1004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71265" y="5016245"/>
              <a:ext cx="1068705" cy="641985"/>
            </a:xfrm>
            <a:custGeom>
              <a:avLst/>
              <a:gdLst/>
              <a:ahLst/>
              <a:cxnLst/>
              <a:rect l="l" t="t" r="r" b="b"/>
              <a:pathLst>
                <a:path w="1068704" h="641985">
                  <a:moveTo>
                    <a:pt x="0" y="64134"/>
                  </a:moveTo>
                  <a:lnTo>
                    <a:pt x="5038" y="39165"/>
                  </a:lnTo>
                  <a:lnTo>
                    <a:pt x="18780" y="18780"/>
                  </a:lnTo>
                  <a:lnTo>
                    <a:pt x="39165" y="5038"/>
                  </a:lnTo>
                  <a:lnTo>
                    <a:pt x="64135" y="0"/>
                  </a:lnTo>
                  <a:lnTo>
                    <a:pt x="1004188" y="0"/>
                  </a:lnTo>
                  <a:lnTo>
                    <a:pt x="1029158" y="5038"/>
                  </a:lnTo>
                  <a:lnTo>
                    <a:pt x="1049543" y="18780"/>
                  </a:lnTo>
                  <a:lnTo>
                    <a:pt x="1063285" y="39165"/>
                  </a:lnTo>
                  <a:lnTo>
                    <a:pt x="1068324" y="64134"/>
                  </a:lnTo>
                  <a:lnTo>
                    <a:pt x="1068324" y="577443"/>
                  </a:lnTo>
                  <a:lnTo>
                    <a:pt x="1063285" y="602416"/>
                  </a:lnTo>
                  <a:lnTo>
                    <a:pt x="1049543" y="622811"/>
                  </a:lnTo>
                  <a:lnTo>
                    <a:pt x="1029158" y="636561"/>
                  </a:lnTo>
                  <a:lnTo>
                    <a:pt x="1004188" y="641603"/>
                  </a:lnTo>
                  <a:lnTo>
                    <a:pt x="64135" y="641603"/>
                  </a:lnTo>
                  <a:lnTo>
                    <a:pt x="39165" y="636561"/>
                  </a:lnTo>
                  <a:lnTo>
                    <a:pt x="18780" y="622811"/>
                  </a:lnTo>
                  <a:lnTo>
                    <a:pt x="5038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649028" y="3879152"/>
            <a:ext cx="695801" cy="231154"/>
          </a:xfrm>
          <a:prstGeom prst="rect">
            <a:avLst/>
          </a:prstGeom>
        </p:spPr>
        <p:txBody>
          <a:bodyPr vert="horz" wrap="square" lIns="0" tIns="25718" rIns="0" bIns="0" rtlCol="0">
            <a:spAutoFit/>
          </a:bodyPr>
          <a:lstStyle/>
          <a:p>
            <a:pPr marL="9525" marR="3810" indent="77629">
              <a:lnSpc>
                <a:spcPts val="773"/>
              </a:lnSpc>
              <a:spcBef>
                <a:spcPts val="203"/>
              </a:spcBef>
            </a:pPr>
            <a:r>
              <a:rPr sz="750" spc="-4" dirty="0"/>
              <a:t>3. Gathering  source raw</a:t>
            </a:r>
            <a:r>
              <a:rPr sz="750" spc="-38" dirty="0"/>
              <a:t> </a:t>
            </a:r>
            <a:r>
              <a:rPr sz="750" spc="-4" dirty="0"/>
              <a:t>data</a:t>
            </a:r>
            <a:endParaRPr sz="750"/>
          </a:p>
        </p:txBody>
      </p:sp>
      <p:grpSp>
        <p:nvGrpSpPr>
          <p:cNvPr id="22" name="object 22"/>
          <p:cNvGrpSpPr/>
          <p:nvPr/>
        </p:nvGrpSpPr>
        <p:grpSpPr>
          <a:xfrm>
            <a:off x="4469130" y="3894201"/>
            <a:ext cx="188595" cy="218599"/>
            <a:chOff x="4434840" y="5192267"/>
            <a:chExt cx="251460" cy="291465"/>
          </a:xfrm>
        </p:grpSpPr>
        <p:sp>
          <p:nvSpPr>
            <p:cNvPr id="23" name="object 23"/>
            <p:cNvSpPr/>
            <p:nvPr/>
          </p:nvSpPr>
          <p:spPr>
            <a:xfrm>
              <a:off x="4447794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112775" y="0"/>
                  </a:moveTo>
                  <a:lnTo>
                    <a:pt x="112775" y="53085"/>
                  </a:lnTo>
                  <a:lnTo>
                    <a:pt x="0" y="53085"/>
                  </a:lnTo>
                  <a:lnTo>
                    <a:pt x="0" y="212089"/>
                  </a:lnTo>
                  <a:lnTo>
                    <a:pt x="112775" y="212089"/>
                  </a:lnTo>
                  <a:lnTo>
                    <a:pt x="112775" y="265175"/>
                  </a:lnTo>
                  <a:lnTo>
                    <a:pt x="225551" y="132587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447794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0" y="53085"/>
                  </a:moveTo>
                  <a:lnTo>
                    <a:pt x="112775" y="53085"/>
                  </a:lnTo>
                  <a:lnTo>
                    <a:pt x="112775" y="0"/>
                  </a:lnTo>
                  <a:lnTo>
                    <a:pt x="225551" y="132587"/>
                  </a:lnTo>
                  <a:lnTo>
                    <a:pt x="112775" y="265175"/>
                  </a:lnTo>
                  <a:lnTo>
                    <a:pt x="112775" y="212089"/>
                  </a:lnTo>
                  <a:lnTo>
                    <a:pt x="0" y="212089"/>
                  </a:lnTo>
                  <a:lnTo>
                    <a:pt x="0" y="53085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709159" y="3752468"/>
            <a:ext cx="822008" cy="501015"/>
            <a:chOff x="4754879" y="5003291"/>
            <a:chExt cx="1096010" cy="668020"/>
          </a:xfrm>
        </p:grpSpPr>
        <p:sp>
          <p:nvSpPr>
            <p:cNvPr id="26" name="object 26"/>
            <p:cNvSpPr/>
            <p:nvPr/>
          </p:nvSpPr>
          <p:spPr>
            <a:xfrm>
              <a:off x="4767833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1005713" y="0"/>
                  </a:moveTo>
                  <a:lnTo>
                    <a:pt x="64135" y="0"/>
                  </a:lnTo>
                  <a:lnTo>
                    <a:pt x="39165" y="5038"/>
                  </a:lnTo>
                  <a:lnTo>
                    <a:pt x="18780" y="18780"/>
                  </a:lnTo>
                  <a:lnTo>
                    <a:pt x="5038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38" y="602416"/>
                  </a:lnTo>
                  <a:lnTo>
                    <a:pt x="18780" y="622811"/>
                  </a:lnTo>
                  <a:lnTo>
                    <a:pt x="39165" y="636561"/>
                  </a:lnTo>
                  <a:lnTo>
                    <a:pt x="64135" y="641603"/>
                  </a:lnTo>
                  <a:lnTo>
                    <a:pt x="1005713" y="641603"/>
                  </a:lnTo>
                  <a:lnTo>
                    <a:pt x="1030682" y="636561"/>
                  </a:lnTo>
                  <a:lnTo>
                    <a:pt x="1051067" y="622811"/>
                  </a:lnTo>
                  <a:lnTo>
                    <a:pt x="1064809" y="602416"/>
                  </a:lnTo>
                  <a:lnTo>
                    <a:pt x="1069848" y="577443"/>
                  </a:lnTo>
                  <a:lnTo>
                    <a:pt x="1069848" y="64134"/>
                  </a:lnTo>
                  <a:lnTo>
                    <a:pt x="1064809" y="39165"/>
                  </a:lnTo>
                  <a:lnTo>
                    <a:pt x="1051067" y="18780"/>
                  </a:lnTo>
                  <a:lnTo>
                    <a:pt x="1030682" y="5038"/>
                  </a:lnTo>
                  <a:lnTo>
                    <a:pt x="1005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767833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0" y="64134"/>
                  </a:moveTo>
                  <a:lnTo>
                    <a:pt x="5038" y="39165"/>
                  </a:lnTo>
                  <a:lnTo>
                    <a:pt x="18780" y="18780"/>
                  </a:lnTo>
                  <a:lnTo>
                    <a:pt x="39165" y="5038"/>
                  </a:lnTo>
                  <a:lnTo>
                    <a:pt x="64135" y="0"/>
                  </a:lnTo>
                  <a:lnTo>
                    <a:pt x="1005713" y="0"/>
                  </a:lnTo>
                  <a:lnTo>
                    <a:pt x="1030682" y="5038"/>
                  </a:lnTo>
                  <a:lnTo>
                    <a:pt x="1051067" y="18780"/>
                  </a:lnTo>
                  <a:lnTo>
                    <a:pt x="1064809" y="39165"/>
                  </a:lnTo>
                  <a:lnTo>
                    <a:pt x="1069848" y="64134"/>
                  </a:lnTo>
                  <a:lnTo>
                    <a:pt x="1069848" y="577443"/>
                  </a:lnTo>
                  <a:lnTo>
                    <a:pt x="1064809" y="602416"/>
                  </a:lnTo>
                  <a:lnTo>
                    <a:pt x="1051067" y="622811"/>
                  </a:lnTo>
                  <a:lnTo>
                    <a:pt x="1030682" y="636561"/>
                  </a:lnTo>
                  <a:lnTo>
                    <a:pt x="1005713" y="641603"/>
                  </a:lnTo>
                  <a:lnTo>
                    <a:pt x="64135" y="641603"/>
                  </a:lnTo>
                  <a:lnTo>
                    <a:pt x="39165" y="636561"/>
                  </a:lnTo>
                  <a:lnTo>
                    <a:pt x="18780" y="622811"/>
                  </a:lnTo>
                  <a:lnTo>
                    <a:pt x="5038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753356" y="3928300"/>
            <a:ext cx="731996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/>
              <a:t>4.</a:t>
            </a:r>
            <a:r>
              <a:rPr sz="750" spc="-34" dirty="0"/>
              <a:t> </a:t>
            </a:r>
            <a:r>
              <a:rPr sz="750" spc="-4" dirty="0"/>
              <a:t>Preprocessing</a:t>
            </a:r>
            <a:endParaRPr sz="750"/>
          </a:p>
        </p:txBody>
      </p:sp>
      <p:grpSp>
        <p:nvGrpSpPr>
          <p:cNvPr id="29" name="object 29"/>
          <p:cNvGrpSpPr/>
          <p:nvPr/>
        </p:nvGrpSpPr>
        <p:grpSpPr>
          <a:xfrm>
            <a:off x="5591556" y="3894201"/>
            <a:ext cx="188595" cy="218599"/>
            <a:chOff x="5931408" y="5192267"/>
            <a:chExt cx="251460" cy="291465"/>
          </a:xfrm>
        </p:grpSpPr>
        <p:sp>
          <p:nvSpPr>
            <p:cNvPr id="30" name="object 30"/>
            <p:cNvSpPr/>
            <p:nvPr/>
          </p:nvSpPr>
          <p:spPr>
            <a:xfrm>
              <a:off x="5944362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112775" y="0"/>
                  </a:moveTo>
                  <a:lnTo>
                    <a:pt x="112775" y="53085"/>
                  </a:lnTo>
                  <a:lnTo>
                    <a:pt x="0" y="53085"/>
                  </a:lnTo>
                  <a:lnTo>
                    <a:pt x="0" y="212089"/>
                  </a:lnTo>
                  <a:lnTo>
                    <a:pt x="112775" y="212089"/>
                  </a:lnTo>
                  <a:lnTo>
                    <a:pt x="112775" y="265175"/>
                  </a:lnTo>
                  <a:lnTo>
                    <a:pt x="225551" y="132587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944362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60" h="265429">
                  <a:moveTo>
                    <a:pt x="0" y="53085"/>
                  </a:moveTo>
                  <a:lnTo>
                    <a:pt x="112775" y="53085"/>
                  </a:lnTo>
                  <a:lnTo>
                    <a:pt x="112775" y="0"/>
                  </a:lnTo>
                  <a:lnTo>
                    <a:pt x="225551" y="132587"/>
                  </a:lnTo>
                  <a:lnTo>
                    <a:pt x="112775" y="265175"/>
                  </a:lnTo>
                  <a:lnTo>
                    <a:pt x="112775" y="212089"/>
                  </a:lnTo>
                  <a:lnTo>
                    <a:pt x="0" y="212089"/>
                  </a:lnTo>
                  <a:lnTo>
                    <a:pt x="0" y="53085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5831585" y="3752468"/>
            <a:ext cx="822008" cy="501015"/>
            <a:chOff x="6251447" y="5003291"/>
            <a:chExt cx="1096010" cy="668020"/>
          </a:xfrm>
        </p:grpSpPr>
        <p:sp>
          <p:nvSpPr>
            <p:cNvPr id="33" name="object 33"/>
            <p:cNvSpPr/>
            <p:nvPr/>
          </p:nvSpPr>
          <p:spPr>
            <a:xfrm>
              <a:off x="6264401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1005713" y="0"/>
                  </a:moveTo>
                  <a:lnTo>
                    <a:pt x="64135" y="0"/>
                  </a:lnTo>
                  <a:lnTo>
                    <a:pt x="39165" y="5038"/>
                  </a:lnTo>
                  <a:lnTo>
                    <a:pt x="18780" y="18780"/>
                  </a:lnTo>
                  <a:lnTo>
                    <a:pt x="5038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38" y="602416"/>
                  </a:lnTo>
                  <a:lnTo>
                    <a:pt x="18780" y="622811"/>
                  </a:lnTo>
                  <a:lnTo>
                    <a:pt x="39165" y="636561"/>
                  </a:lnTo>
                  <a:lnTo>
                    <a:pt x="64135" y="641603"/>
                  </a:lnTo>
                  <a:lnTo>
                    <a:pt x="1005713" y="641603"/>
                  </a:lnTo>
                  <a:lnTo>
                    <a:pt x="1030682" y="636561"/>
                  </a:lnTo>
                  <a:lnTo>
                    <a:pt x="1051067" y="622811"/>
                  </a:lnTo>
                  <a:lnTo>
                    <a:pt x="1064809" y="602416"/>
                  </a:lnTo>
                  <a:lnTo>
                    <a:pt x="1069848" y="577443"/>
                  </a:lnTo>
                  <a:lnTo>
                    <a:pt x="1069848" y="64134"/>
                  </a:lnTo>
                  <a:lnTo>
                    <a:pt x="1064809" y="39165"/>
                  </a:lnTo>
                  <a:lnTo>
                    <a:pt x="1051067" y="18780"/>
                  </a:lnTo>
                  <a:lnTo>
                    <a:pt x="1030682" y="5038"/>
                  </a:lnTo>
                  <a:lnTo>
                    <a:pt x="10057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264401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0" y="64134"/>
                  </a:moveTo>
                  <a:lnTo>
                    <a:pt x="5038" y="39165"/>
                  </a:lnTo>
                  <a:lnTo>
                    <a:pt x="18780" y="18780"/>
                  </a:lnTo>
                  <a:lnTo>
                    <a:pt x="39165" y="5038"/>
                  </a:lnTo>
                  <a:lnTo>
                    <a:pt x="64135" y="0"/>
                  </a:lnTo>
                  <a:lnTo>
                    <a:pt x="1005713" y="0"/>
                  </a:lnTo>
                  <a:lnTo>
                    <a:pt x="1030682" y="5038"/>
                  </a:lnTo>
                  <a:lnTo>
                    <a:pt x="1051067" y="18780"/>
                  </a:lnTo>
                  <a:lnTo>
                    <a:pt x="1064809" y="39165"/>
                  </a:lnTo>
                  <a:lnTo>
                    <a:pt x="1069848" y="64134"/>
                  </a:lnTo>
                  <a:lnTo>
                    <a:pt x="1069848" y="577443"/>
                  </a:lnTo>
                  <a:lnTo>
                    <a:pt x="1064809" y="602416"/>
                  </a:lnTo>
                  <a:lnTo>
                    <a:pt x="1051067" y="622811"/>
                  </a:lnTo>
                  <a:lnTo>
                    <a:pt x="1030682" y="636561"/>
                  </a:lnTo>
                  <a:lnTo>
                    <a:pt x="1005713" y="641603"/>
                  </a:lnTo>
                  <a:lnTo>
                    <a:pt x="64135" y="641603"/>
                  </a:lnTo>
                  <a:lnTo>
                    <a:pt x="39165" y="636561"/>
                  </a:lnTo>
                  <a:lnTo>
                    <a:pt x="18780" y="622811"/>
                  </a:lnTo>
                  <a:lnTo>
                    <a:pt x="5038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005131" y="3928300"/>
            <a:ext cx="474345" cy="12455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750" spc="-4" dirty="0"/>
              <a:t>5.</a:t>
            </a:r>
            <a:r>
              <a:rPr sz="750" spc="-38" dirty="0"/>
              <a:t> </a:t>
            </a:r>
            <a:r>
              <a:rPr sz="750" spc="-8" dirty="0"/>
              <a:t>Analysis</a:t>
            </a:r>
            <a:endParaRPr sz="750"/>
          </a:p>
        </p:txBody>
      </p:sp>
      <p:grpSp>
        <p:nvGrpSpPr>
          <p:cNvPr id="36" name="object 36"/>
          <p:cNvGrpSpPr/>
          <p:nvPr/>
        </p:nvGrpSpPr>
        <p:grpSpPr>
          <a:xfrm>
            <a:off x="6713982" y="3894201"/>
            <a:ext cx="188595" cy="218599"/>
            <a:chOff x="7427976" y="5192267"/>
            <a:chExt cx="251460" cy="291465"/>
          </a:xfrm>
        </p:grpSpPr>
        <p:sp>
          <p:nvSpPr>
            <p:cNvPr id="37" name="object 37"/>
            <p:cNvSpPr/>
            <p:nvPr/>
          </p:nvSpPr>
          <p:spPr>
            <a:xfrm>
              <a:off x="7440930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59" h="265429">
                  <a:moveTo>
                    <a:pt x="112775" y="0"/>
                  </a:moveTo>
                  <a:lnTo>
                    <a:pt x="112775" y="53085"/>
                  </a:lnTo>
                  <a:lnTo>
                    <a:pt x="0" y="53085"/>
                  </a:lnTo>
                  <a:lnTo>
                    <a:pt x="0" y="212089"/>
                  </a:lnTo>
                  <a:lnTo>
                    <a:pt x="112775" y="212089"/>
                  </a:lnTo>
                  <a:lnTo>
                    <a:pt x="112775" y="265175"/>
                  </a:lnTo>
                  <a:lnTo>
                    <a:pt x="225551" y="132587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440930" y="5205221"/>
              <a:ext cx="226060" cy="265430"/>
            </a:xfrm>
            <a:custGeom>
              <a:avLst/>
              <a:gdLst/>
              <a:ahLst/>
              <a:cxnLst/>
              <a:rect l="l" t="t" r="r" b="b"/>
              <a:pathLst>
                <a:path w="226059" h="265429">
                  <a:moveTo>
                    <a:pt x="0" y="53085"/>
                  </a:moveTo>
                  <a:lnTo>
                    <a:pt x="112775" y="53085"/>
                  </a:lnTo>
                  <a:lnTo>
                    <a:pt x="112775" y="0"/>
                  </a:lnTo>
                  <a:lnTo>
                    <a:pt x="225551" y="132587"/>
                  </a:lnTo>
                  <a:lnTo>
                    <a:pt x="112775" y="265175"/>
                  </a:lnTo>
                  <a:lnTo>
                    <a:pt x="112775" y="212089"/>
                  </a:lnTo>
                  <a:lnTo>
                    <a:pt x="0" y="212089"/>
                  </a:lnTo>
                  <a:lnTo>
                    <a:pt x="0" y="53085"/>
                  </a:lnTo>
                  <a:close/>
                </a:path>
              </a:pathLst>
            </a:custGeom>
            <a:ln w="259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6954012" y="3752468"/>
            <a:ext cx="822008" cy="501015"/>
            <a:chOff x="7748016" y="5003291"/>
            <a:chExt cx="1096010" cy="668020"/>
          </a:xfrm>
        </p:grpSpPr>
        <p:sp>
          <p:nvSpPr>
            <p:cNvPr id="40" name="object 40"/>
            <p:cNvSpPr/>
            <p:nvPr/>
          </p:nvSpPr>
          <p:spPr>
            <a:xfrm>
              <a:off x="7760970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1005712" y="0"/>
                  </a:moveTo>
                  <a:lnTo>
                    <a:pt x="64134" y="0"/>
                  </a:lnTo>
                  <a:lnTo>
                    <a:pt x="39165" y="5038"/>
                  </a:lnTo>
                  <a:lnTo>
                    <a:pt x="18780" y="18780"/>
                  </a:lnTo>
                  <a:lnTo>
                    <a:pt x="5038" y="39165"/>
                  </a:lnTo>
                  <a:lnTo>
                    <a:pt x="0" y="64134"/>
                  </a:lnTo>
                  <a:lnTo>
                    <a:pt x="0" y="577443"/>
                  </a:lnTo>
                  <a:lnTo>
                    <a:pt x="5038" y="602416"/>
                  </a:lnTo>
                  <a:lnTo>
                    <a:pt x="18780" y="622811"/>
                  </a:lnTo>
                  <a:lnTo>
                    <a:pt x="39165" y="636561"/>
                  </a:lnTo>
                  <a:lnTo>
                    <a:pt x="64134" y="641603"/>
                  </a:lnTo>
                  <a:lnTo>
                    <a:pt x="1005712" y="641603"/>
                  </a:lnTo>
                  <a:lnTo>
                    <a:pt x="1030682" y="636561"/>
                  </a:lnTo>
                  <a:lnTo>
                    <a:pt x="1051067" y="622811"/>
                  </a:lnTo>
                  <a:lnTo>
                    <a:pt x="1064809" y="602416"/>
                  </a:lnTo>
                  <a:lnTo>
                    <a:pt x="1069848" y="577443"/>
                  </a:lnTo>
                  <a:lnTo>
                    <a:pt x="1069848" y="64134"/>
                  </a:lnTo>
                  <a:lnTo>
                    <a:pt x="1064809" y="39165"/>
                  </a:lnTo>
                  <a:lnTo>
                    <a:pt x="1051067" y="18780"/>
                  </a:lnTo>
                  <a:lnTo>
                    <a:pt x="1030682" y="5038"/>
                  </a:lnTo>
                  <a:lnTo>
                    <a:pt x="10057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41" name="object 41"/>
            <p:cNvSpPr/>
            <p:nvPr/>
          </p:nvSpPr>
          <p:spPr>
            <a:xfrm>
              <a:off x="7760970" y="5016245"/>
              <a:ext cx="1069975" cy="641985"/>
            </a:xfrm>
            <a:custGeom>
              <a:avLst/>
              <a:gdLst/>
              <a:ahLst/>
              <a:cxnLst/>
              <a:rect l="l" t="t" r="r" b="b"/>
              <a:pathLst>
                <a:path w="1069975" h="641985">
                  <a:moveTo>
                    <a:pt x="0" y="64134"/>
                  </a:moveTo>
                  <a:lnTo>
                    <a:pt x="5038" y="39165"/>
                  </a:lnTo>
                  <a:lnTo>
                    <a:pt x="18780" y="18780"/>
                  </a:lnTo>
                  <a:lnTo>
                    <a:pt x="39165" y="5038"/>
                  </a:lnTo>
                  <a:lnTo>
                    <a:pt x="64134" y="0"/>
                  </a:lnTo>
                  <a:lnTo>
                    <a:pt x="1005712" y="0"/>
                  </a:lnTo>
                  <a:lnTo>
                    <a:pt x="1030682" y="5038"/>
                  </a:lnTo>
                  <a:lnTo>
                    <a:pt x="1051067" y="18780"/>
                  </a:lnTo>
                  <a:lnTo>
                    <a:pt x="1064809" y="39165"/>
                  </a:lnTo>
                  <a:lnTo>
                    <a:pt x="1069848" y="64134"/>
                  </a:lnTo>
                  <a:lnTo>
                    <a:pt x="1069848" y="577443"/>
                  </a:lnTo>
                  <a:lnTo>
                    <a:pt x="1064809" y="602416"/>
                  </a:lnTo>
                  <a:lnTo>
                    <a:pt x="1051067" y="622811"/>
                  </a:lnTo>
                  <a:lnTo>
                    <a:pt x="1030682" y="636561"/>
                  </a:lnTo>
                  <a:lnTo>
                    <a:pt x="1005712" y="641603"/>
                  </a:lnTo>
                  <a:lnTo>
                    <a:pt x="64134" y="641603"/>
                  </a:lnTo>
                  <a:lnTo>
                    <a:pt x="39165" y="636561"/>
                  </a:lnTo>
                  <a:lnTo>
                    <a:pt x="18780" y="622811"/>
                  </a:lnTo>
                  <a:lnTo>
                    <a:pt x="5038" y="602416"/>
                  </a:lnTo>
                  <a:lnTo>
                    <a:pt x="0" y="577443"/>
                  </a:lnTo>
                  <a:lnTo>
                    <a:pt x="0" y="64134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024973" y="3879152"/>
            <a:ext cx="681038" cy="214322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algn="ctr">
              <a:lnSpc>
                <a:spcPts val="836"/>
              </a:lnSpc>
              <a:spcBef>
                <a:spcPts val="71"/>
              </a:spcBef>
            </a:pPr>
            <a:r>
              <a:rPr sz="750" spc="-8" dirty="0"/>
              <a:t>6.</a:t>
            </a:r>
            <a:endParaRPr sz="750"/>
          </a:p>
          <a:p>
            <a:pPr algn="ctr">
              <a:lnSpc>
                <a:spcPts val="836"/>
              </a:lnSpc>
            </a:pPr>
            <a:r>
              <a:rPr sz="750" spc="-4" dirty="0"/>
              <a:t>Communication</a:t>
            </a:r>
            <a:endParaRPr sz="750"/>
          </a:p>
        </p:txBody>
      </p:sp>
      <p:sp>
        <p:nvSpPr>
          <p:cNvPr id="43" name="object 43"/>
          <p:cNvSpPr txBox="1"/>
          <p:nvPr/>
        </p:nvSpPr>
        <p:spPr>
          <a:xfrm>
            <a:off x="6137338" y="4658030"/>
            <a:ext cx="18606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rlito"/>
                <a:cs typeface="Carlito"/>
              </a:rPr>
              <a:t>(Cioffi-Revilla</a:t>
            </a:r>
            <a:r>
              <a:rPr sz="1350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7992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723053"/>
            <a:ext cx="6279356" cy="1594667"/>
          </a:xfrm>
          <a:prstGeom prst="rect">
            <a:avLst/>
          </a:prstGeom>
        </p:spPr>
        <p:txBody>
          <a:bodyPr vert="horz" wrap="square" lIns="0" tIns="55245" rIns="0" bIns="0" rtlCol="0">
            <a:spAutoFit/>
          </a:bodyPr>
          <a:lstStyle/>
          <a:p>
            <a:pPr marL="145256" indent="-136208">
              <a:spcBef>
                <a:spcPts val="435"/>
              </a:spcBef>
              <a:buChar char="•"/>
              <a:tabLst>
                <a:tab pos="145733" algn="l"/>
              </a:tabLst>
            </a:pPr>
            <a:r>
              <a:rPr sz="1500" dirty="0"/>
              <a:t>Three main </a:t>
            </a:r>
            <a:r>
              <a:rPr sz="1500" spc="-4" dirty="0"/>
              <a:t>types </a:t>
            </a:r>
            <a:r>
              <a:rPr sz="1500" dirty="0"/>
              <a:t>of research questions in relation to</a:t>
            </a:r>
            <a:r>
              <a:rPr sz="1500" spc="-131" dirty="0"/>
              <a:t> </a:t>
            </a:r>
            <a:r>
              <a:rPr sz="1500" dirty="0"/>
              <a:t>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1. </a:t>
            </a:r>
            <a:r>
              <a:rPr sz="1500" b="1" spc="-4" dirty="0"/>
              <a:t>Inductive </a:t>
            </a:r>
            <a:r>
              <a:rPr sz="1500" dirty="0"/>
              <a:t>= Data-driven. The data tells something</a:t>
            </a:r>
            <a:r>
              <a:rPr sz="1500" spc="-131" dirty="0"/>
              <a:t> </a:t>
            </a:r>
            <a:r>
              <a:rPr sz="1500" spc="-19" dirty="0"/>
              <a:t>new.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2. </a:t>
            </a:r>
            <a:r>
              <a:rPr sz="1500" b="1" dirty="0"/>
              <a:t>Deductive </a:t>
            </a:r>
            <a:r>
              <a:rPr sz="1500" dirty="0"/>
              <a:t>= Theory-driven. The data tells something about a</a:t>
            </a:r>
            <a:r>
              <a:rPr sz="1500" spc="-206" dirty="0"/>
              <a:t> </a:t>
            </a:r>
            <a:r>
              <a:rPr sz="1500" spc="-15" dirty="0"/>
              <a:t>theory.</a:t>
            </a:r>
            <a:endParaRPr sz="1500"/>
          </a:p>
          <a:p>
            <a:pPr marL="275749"/>
            <a:r>
              <a:rPr sz="1500" spc="-4" dirty="0"/>
              <a:t>E.g. </a:t>
            </a:r>
            <a:r>
              <a:rPr sz="1500" dirty="0"/>
              <a:t>data can be used to test</a:t>
            </a:r>
            <a:r>
              <a:rPr sz="1500" spc="-94" dirty="0"/>
              <a:t> </a:t>
            </a:r>
            <a:r>
              <a:rPr sz="1500" dirty="0"/>
              <a:t>hypotheses.</a:t>
            </a:r>
            <a:endParaRPr sz="1500"/>
          </a:p>
          <a:p>
            <a:pPr marL="275749" marR="276225" indent="-130493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3. </a:t>
            </a:r>
            <a:r>
              <a:rPr sz="1500" b="1" spc="-4" dirty="0"/>
              <a:t>Abductive </a:t>
            </a:r>
            <a:r>
              <a:rPr sz="1500" dirty="0"/>
              <a:t>= </a:t>
            </a:r>
            <a:r>
              <a:rPr sz="1500" spc="-4" dirty="0"/>
              <a:t>Mixed </a:t>
            </a:r>
            <a:r>
              <a:rPr sz="1500" dirty="0"/>
              <a:t>model, in-between of inductive and</a:t>
            </a:r>
            <a:r>
              <a:rPr sz="1500" spc="-64" dirty="0"/>
              <a:t> </a:t>
            </a:r>
            <a:r>
              <a:rPr sz="1500" dirty="0"/>
              <a:t>deductive  research</a:t>
            </a:r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410082" y="165741"/>
            <a:ext cx="6587870" cy="1184459"/>
          </a:xfrm>
          <a:prstGeom prst="rect">
            <a:avLst/>
          </a:prstGeom>
        </p:spPr>
        <p:txBody>
          <a:bodyPr vert="horz" wrap="square" lIns="0" tIns="327184" rIns="0" bIns="0" rtlCol="0">
            <a:spAutoFit/>
          </a:bodyPr>
          <a:lstStyle/>
          <a:p>
            <a:pPr marL="9525">
              <a:spcBef>
                <a:spcPts val="2576"/>
              </a:spcBef>
            </a:pPr>
            <a:r>
              <a:rPr lang="en-US" sz="3300" spc="-319" dirty="0" smtClean="0">
                <a:latin typeface="+mj-lt"/>
              </a:rPr>
              <a:t>RESEARCH QUESTIONS in </a:t>
            </a:r>
            <a:r>
              <a:rPr sz="3300" spc="-319" dirty="0" smtClean="0">
                <a:latin typeface="+mj-lt"/>
              </a:rPr>
              <a:t>DATA</a:t>
            </a:r>
            <a:r>
              <a:rPr sz="3300" spc="-694" dirty="0" smtClean="0">
                <a:latin typeface="+mj-lt"/>
              </a:rPr>
              <a:t> </a:t>
            </a:r>
            <a:r>
              <a:rPr sz="3300" spc="-191" dirty="0">
                <a:latin typeface="+mj-lt"/>
              </a:rPr>
              <a:t>MINING</a:t>
            </a:r>
            <a:endParaRPr sz="3300" dirty="0">
              <a:latin typeface="+mj-lt"/>
            </a:endParaRPr>
          </a:p>
          <a:p>
            <a:pPr marL="145256" indent="-136208">
              <a:spcBef>
                <a:spcPts val="938"/>
              </a:spcBef>
              <a:buChar char="•"/>
              <a:tabLst>
                <a:tab pos="145733" algn="l"/>
              </a:tabLst>
            </a:pPr>
            <a:r>
              <a:rPr sz="1500" spc="-4" dirty="0"/>
              <a:t>Everything </a:t>
            </a:r>
            <a:r>
              <a:rPr sz="1500" dirty="0"/>
              <a:t>starts with a research</a:t>
            </a:r>
            <a:r>
              <a:rPr sz="1500" spc="-86" dirty="0"/>
              <a:t> </a:t>
            </a:r>
            <a:r>
              <a:rPr sz="1500" dirty="0"/>
              <a:t>question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137338" y="4658030"/>
            <a:ext cx="209226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rlito"/>
                <a:cs typeface="Carlito"/>
              </a:rPr>
              <a:t>(Cioffi-Revilla</a:t>
            </a:r>
            <a:r>
              <a:rPr sz="1350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9901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8" y="290700"/>
            <a:ext cx="5915025" cy="574997"/>
          </a:xfrm>
          <a:prstGeom prst="rect">
            <a:avLst/>
          </a:prstGeom>
        </p:spPr>
        <p:txBody>
          <a:bodyPr vert="horz" wrap="square" lIns="0" tIns="194786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534"/>
              </a:spcBef>
            </a:pPr>
            <a:r>
              <a:rPr spc="-203" dirty="0"/>
              <a:t>SELECTING </a:t>
            </a:r>
            <a:r>
              <a:rPr spc="-153" dirty="0"/>
              <a:t>AND  </a:t>
            </a:r>
            <a:r>
              <a:rPr spc="-236" dirty="0"/>
              <a:t>GATHERING </a:t>
            </a:r>
            <a:r>
              <a:rPr spc="-203" dirty="0"/>
              <a:t>RAW</a:t>
            </a:r>
            <a:r>
              <a:rPr spc="-727" dirty="0"/>
              <a:t> </a:t>
            </a:r>
            <a:r>
              <a:rPr spc="-319" dirty="0"/>
              <a:t>DATA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10081" y="1173604"/>
            <a:ext cx="6149340" cy="3790044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45256" indent="-136208">
              <a:spcBef>
                <a:spcPts val="439"/>
              </a:spcBef>
              <a:buFont typeface="Arial"/>
              <a:buChar char="•"/>
              <a:tabLst>
                <a:tab pos="145733" algn="l"/>
              </a:tabLst>
            </a:pPr>
            <a:r>
              <a:rPr sz="1500" b="1" dirty="0"/>
              <a:t>Main guiding factor: the research</a:t>
            </a:r>
            <a:r>
              <a:rPr sz="1500" b="1" spc="-98" dirty="0"/>
              <a:t> </a:t>
            </a:r>
            <a:r>
              <a:rPr sz="1500" b="1" dirty="0"/>
              <a:t>question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Not just </a:t>
            </a:r>
            <a:r>
              <a:rPr sz="1500" spc="-4" dirty="0"/>
              <a:t>text: many different </a:t>
            </a:r>
            <a:r>
              <a:rPr sz="1500" dirty="0"/>
              <a:t>forms of</a:t>
            </a:r>
            <a:r>
              <a:rPr sz="1500" spc="-109" dirty="0"/>
              <a:t> </a:t>
            </a:r>
            <a:r>
              <a:rPr sz="1500" dirty="0"/>
              <a:t>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spc="-41" dirty="0"/>
              <a:t>Text </a:t>
            </a:r>
            <a:r>
              <a:rPr sz="1500" dirty="0"/>
              <a:t>/ Numeric</a:t>
            </a:r>
            <a:r>
              <a:rPr sz="1500" spc="-11" dirty="0"/>
              <a:t> </a:t>
            </a:r>
            <a:r>
              <a:rPr sz="1500" dirty="0"/>
              <a:t>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Images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spc="-8" dirty="0"/>
              <a:t>Video</a:t>
            </a:r>
            <a:endParaRPr sz="1500"/>
          </a:p>
          <a:p>
            <a:pPr marL="275749" lvl="1" indent="-130969">
              <a:spcBef>
                <a:spcPts val="363"/>
              </a:spcBef>
              <a:buChar char="•"/>
              <a:tabLst>
                <a:tab pos="276225" algn="l"/>
              </a:tabLst>
            </a:pPr>
            <a:r>
              <a:rPr sz="1500" dirty="0"/>
              <a:t>Audio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Sensor-data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Register</a:t>
            </a:r>
            <a:r>
              <a:rPr sz="1500" spc="-26" dirty="0"/>
              <a:t> </a:t>
            </a:r>
            <a:r>
              <a:rPr sz="1500" dirty="0"/>
              <a:t>data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Where to get the</a:t>
            </a:r>
            <a:r>
              <a:rPr sz="1500" spc="-71" dirty="0"/>
              <a:t> </a:t>
            </a:r>
            <a:r>
              <a:rPr sz="1500" dirty="0"/>
              <a:t>data?</a:t>
            </a:r>
            <a:endParaRPr sz="1500"/>
          </a:p>
          <a:p>
            <a:pPr marL="275749" marR="351949" lvl="1" indent="-130493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Data and its selection comes with many problems: ethics, legal,  </a:t>
            </a:r>
            <a:r>
              <a:rPr sz="1500" spc="-15" dirty="0"/>
              <a:t>privacy, </a:t>
            </a:r>
            <a:r>
              <a:rPr sz="1500" dirty="0"/>
              <a:t>public </a:t>
            </a:r>
            <a:r>
              <a:rPr sz="1500" spc="-4" dirty="0"/>
              <a:t>vs. </a:t>
            </a:r>
            <a:r>
              <a:rPr sz="1500" dirty="0"/>
              <a:t>private. (These matters will have a lecture of</a:t>
            </a:r>
            <a:r>
              <a:rPr sz="1500" spc="-143" dirty="0"/>
              <a:t> </a:t>
            </a:r>
            <a:r>
              <a:rPr sz="1500" dirty="0"/>
              <a:t>its  own).</a:t>
            </a:r>
            <a:endParaRPr sz="1500"/>
          </a:p>
          <a:p>
            <a:pPr>
              <a:spcBef>
                <a:spcPts val="30"/>
              </a:spcBef>
            </a:pPr>
            <a:endParaRPr sz="1913"/>
          </a:p>
          <a:p>
            <a:pPr marR="3810" algn="r"/>
            <a:r>
              <a:rPr sz="1350" spc="-8" dirty="0">
                <a:latin typeface="Carlito"/>
                <a:cs typeface="Carlito"/>
              </a:rPr>
              <a:t>(Cioffi-Revilla</a:t>
            </a:r>
            <a:r>
              <a:rPr sz="1350" spc="-11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93113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5458778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10" dirty="0"/>
              <a:t>PREPROCESSING</a:t>
            </a:r>
            <a:r>
              <a:rPr spc="-518" dirty="0"/>
              <a:t> </a:t>
            </a:r>
            <a:r>
              <a:rPr spc="-319" dirty="0"/>
              <a:t>DATA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10081" y="1219162"/>
            <a:ext cx="6290310" cy="3728489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Data needs to be pre-processed in order it can be analyzed: typically</a:t>
            </a:r>
            <a:r>
              <a:rPr sz="1500" spc="-153" dirty="0"/>
              <a:t> </a:t>
            </a:r>
            <a:r>
              <a:rPr sz="1500" spc="-4" dirty="0"/>
              <a:t>this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can take a </a:t>
            </a:r>
            <a:r>
              <a:rPr sz="1500" spc="-4" dirty="0"/>
              <a:t>very </a:t>
            </a:r>
            <a:r>
              <a:rPr sz="1500" dirty="0"/>
              <a:t>big part of the data mining</a:t>
            </a:r>
            <a:r>
              <a:rPr sz="1500" spc="-109" dirty="0"/>
              <a:t> </a:t>
            </a:r>
            <a:r>
              <a:rPr sz="1500" dirty="0"/>
              <a:t>process</a:t>
            </a:r>
            <a:endParaRPr sz="1500"/>
          </a:p>
          <a:p>
            <a:pPr marL="145256" marR="121920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spc="-4" dirty="0"/>
              <a:t>Cioffi-Revilla </a:t>
            </a:r>
            <a:r>
              <a:rPr sz="1500" dirty="0"/>
              <a:t>2014 mentions these (mainly from textual content</a:t>
            </a:r>
            <a:r>
              <a:rPr sz="1500" spc="-105" dirty="0"/>
              <a:t> </a:t>
            </a:r>
            <a:r>
              <a:rPr sz="1500" dirty="0"/>
              <a:t>analysis  perspective):</a:t>
            </a:r>
            <a:endParaRPr sz="1500"/>
          </a:p>
          <a:p>
            <a:pPr marL="275749" lvl="1" indent="-130969">
              <a:spcBef>
                <a:spcPts val="360"/>
              </a:spcBef>
              <a:buFont typeface="Arial"/>
              <a:buChar char="•"/>
              <a:tabLst>
                <a:tab pos="276225" algn="l"/>
              </a:tabLst>
            </a:pPr>
            <a:r>
              <a:rPr sz="1500" b="1" dirty="0"/>
              <a:t>Scanning </a:t>
            </a:r>
            <a:r>
              <a:rPr sz="1500" dirty="0"/>
              <a:t>= generating machine readable</a:t>
            </a:r>
            <a:r>
              <a:rPr sz="1500" spc="-94" dirty="0"/>
              <a:t> </a:t>
            </a:r>
            <a:r>
              <a:rPr sz="1500" spc="-4" dirty="0"/>
              <a:t>files</a:t>
            </a:r>
            <a:endParaRPr sz="1500"/>
          </a:p>
          <a:p>
            <a:pPr marL="275749" marR="70009" lvl="1" indent="-130493">
              <a:spcBef>
                <a:spcPts val="360"/>
              </a:spcBef>
              <a:buFont typeface="Arial"/>
              <a:buChar char="•"/>
              <a:tabLst>
                <a:tab pos="276225" algn="l"/>
              </a:tabLst>
            </a:pPr>
            <a:r>
              <a:rPr sz="1500" b="1" dirty="0"/>
              <a:t>Cleaning </a:t>
            </a:r>
            <a:r>
              <a:rPr sz="1500" dirty="0"/>
              <a:t>= making the data set more concise (extracting</a:t>
            </a:r>
            <a:r>
              <a:rPr sz="1500" spc="-161" dirty="0"/>
              <a:t> </a:t>
            </a:r>
            <a:r>
              <a:rPr sz="1500" dirty="0"/>
              <a:t>unnecessary  noise)</a:t>
            </a:r>
            <a:endParaRPr sz="1500"/>
          </a:p>
          <a:p>
            <a:pPr marL="275749" marR="116205" lvl="1" indent="-130493">
              <a:spcBef>
                <a:spcPts val="360"/>
              </a:spcBef>
              <a:buFont typeface="Arial"/>
              <a:buChar char="•"/>
              <a:tabLst>
                <a:tab pos="276225" algn="l"/>
              </a:tabLst>
            </a:pPr>
            <a:r>
              <a:rPr sz="1500" b="1" dirty="0"/>
              <a:t>Filtering </a:t>
            </a:r>
            <a:r>
              <a:rPr sz="1500" dirty="0"/>
              <a:t>= there may be a need to </a:t>
            </a:r>
            <a:r>
              <a:rPr sz="1500" spc="-4" dirty="0"/>
              <a:t>filter </a:t>
            </a:r>
            <a:r>
              <a:rPr sz="1500" dirty="0"/>
              <a:t>the data based on some</a:t>
            </a:r>
            <a:r>
              <a:rPr sz="1500" spc="-172" dirty="0"/>
              <a:t> </a:t>
            </a:r>
            <a:r>
              <a:rPr sz="1500" dirty="0"/>
              <a:t>rules  or categories even before the</a:t>
            </a:r>
            <a:r>
              <a:rPr sz="1500" spc="-94" dirty="0"/>
              <a:t> </a:t>
            </a:r>
            <a:r>
              <a:rPr sz="1500" dirty="0"/>
              <a:t>analysis</a:t>
            </a:r>
            <a:endParaRPr sz="1500"/>
          </a:p>
          <a:p>
            <a:pPr marL="275749" lvl="1" indent="-130969">
              <a:spcBef>
                <a:spcPts val="360"/>
              </a:spcBef>
              <a:buFont typeface="Arial"/>
              <a:buChar char="•"/>
              <a:tabLst>
                <a:tab pos="276225" algn="l"/>
              </a:tabLst>
            </a:pPr>
            <a:r>
              <a:rPr sz="1500" b="1" dirty="0"/>
              <a:t>Reformatting </a:t>
            </a:r>
            <a:r>
              <a:rPr sz="1500" dirty="0"/>
              <a:t>= changing the structure of the data, for</a:t>
            </a:r>
            <a:r>
              <a:rPr sz="1500" spc="-184" dirty="0"/>
              <a:t> </a:t>
            </a:r>
            <a:r>
              <a:rPr sz="1500" dirty="0"/>
              <a:t>example</a:t>
            </a:r>
            <a:endParaRPr sz="1500"/>
          </a:p>
          <a:p>
            <a:pPr marL="275749">
              <a:spcBef>
                <a:spcPts val="4"/>
              </a:spcBef>
            </a:pPr>
            <a:r>
              <a:rPr sz="1500" dirty="0"/>
              <a:t>dividing data in smaller</a:t>
            </a:r>
            <a:r>
              <a:rPr sz="1500" spc="-30" dirty="0"/>
              <a:t> </a:t>
            </a:r>
            <a:r>
              <a:rPr sz="1500" dirty="0"/>
              <a:t>parts</a:t>
            </a:r>
            <a:endParaRPr sz="1500"/>
          </a:p>
          <a:p>
            <a:pPr marL="275749" marR="334328" lvl="1" indent="-130493">
              <a:spcBef>
                <a:spcPts val="356"/>
              </a:spcBef>
              <a:buFont typeface="Arial"/>
              <a:buChar char="•"/>
              <a:tabLst>
                <a:tab pos="276225" algn="l"/>
              </a:tabLst>
            </a:pPr>
            <a:r>
              <a:rPr sz="1500" b="1" dirty="0"/>
              <a:t>Content proxy extraction </a:t>
            </a:r>
            <a:r>
              <a:rPr sz="1500" dirty="0"/>
              <a:t>= using removing the proxies in </a:t>
            </a:r>
            <a:r>
              <a:rPr sz="1500" spc="-4" dirty="0"/>
              <a:t>text</a:t>
            </a:r>
            <a:r>
              <a:rPr sz="1500" spc="-131" dirty="0"/>
              <a:t> </a:t>
            </a:r>
            <a:r>
              <a:rPr sz="1500" dirty="0"/>
              <a:t>that  denote to latent</a:t>
            </a:r>
            <a:r>
              <a:rPr sz="1500" spc="-56" dirty="0"/>
              <a:t> </a:t>
            </a:r>
            <a:r>
              <a:rPr sz="1500" dirty="0"/>
              <a:t>entities</a:t>
            </a:r>
            <a:endParaRPr sz="1500"/>
          </a:p>
          <a:p>
            <a:pPr>
              <a:lnSpc>
                <a:spcPct val="100000"/>
              </a:lnSpc>
            </a:pPr>
            <a:endParaRPr sz="1313"/>
          </a:p>
          <a:p>
            <a:pPr marR="144780" algn="r"/>
            <a:r>
              <a:rPr sz="1350" spc="-8" dirty="0">
                <a:latin typeface="Carlito"/>
                <a:cs typeface="Carlito"/>
              </a:rPr>
              <a:t>(Cioffi-Revilla</a:t>
            </a:r>
            <a:r>
              <a:rPr sz="1350" spc="-11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704882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3649504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319" dirty="0"/>
              <a:t>DATA</a:t>
            </a:r>
            <a:r>
              <a:rPr spc="-49" dirty="0"/>
              <a:t> </a:t>
            </a:r>
            <a:r>
              <a:rPr spc="-240" dirty="0"/>
              <a:t>ANALYSIS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10081" y="1219162"/>
            <a:ext cx="6266498" cy="373746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This </a:t>
            </a:r>
            <a:r>
              <a:rPr sz="1500" spc="-4" dirty="0"/>
              <a:t>is the </a:t>
            </a:r>
            <a:r>
              <a:rPr sz="1500" dirty="0"/>
              <a:t>main </a:t>
            </a:r>
            <a:r>
              <a:rPr sz="1500" spc="-4" dirty="0"/>
              <a:t>automated information </a:t>
            </a:r>
            <a:r>
              <a:rPr sz="1500" dirty="0"/>
              <a:t>extraction </a:t>
            </a:r>
            <a:r>
              <a:rPr sz="1500" spc="-4" dirty="0"/>
              <a:t>part: data is </a:t>
            </a:r>
            <a:r>
              <a:rPr sz="1500" dirty="0"/>
              <a:t>“mined”</a:t>
            </a:r>
            <a:r>
              <a:rPr sz="1500" spc="-109" dirty="0"/>
              <a:t> </a:t>
            </a:r>
            <a:r>
              <a:rPr sz="1500" dirty="0"/>
              <a:t>to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reveal new</a:t>
            </a:r>
            <a:r>
              <a:rPr sz="1500" spc="-30" dirty="0"/>
              <a:t> </a:t>
            </a:r>
            <a:r>
              <a:rPr sz="1500" dirty="0"/>
              <a:t>information</a:t>
            </a:r>
            <a:endParaRPr sz="1500"/>
          </a:p>
          <a:p>
            <a:pPr>
              <a:spcBef>
                <a:spcPts val="15"/>
              </a:spcBef>
            </a:pPr>
            <a:endParaRPr sz="2175"/>
          </a:p>
          <a:p>
            <a:pPr marL="145256" marR="116681" indent="-136208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Many </a:t>
            </a:r>
            <a:r>
              <a:rPr sz="1500" spc="-4" dirty="0"/>
              <a:t>different </a:t>
            </a:r>
            <a:r>
              <a:rPr sz="1500" dirty="0"/>
              <a:t>analysis method classes, </a:t>
            </a:r>
            <a:r>
              <a:rPr sz="1500" spc="-4" dirty="0"/>
              <a:t>typically </a:t>
            </a:r>
            <a:r>
              <a:rPr sz="1500" dirty="0"/>
              <a:t>combining</a:t>
            </a:r>
            <a:r>
              <a:rPr sz="1500" spc="-75" dirty="0"/>
              <a:t> </a:t>
            </a:r>
            <a:r>
              <a:rPr sz="1500" dirty="0"/>
              <a:t>techniques  from statistics, machine learning, </a:t>
            </a:r>
            <a:r>
              <a:rPr sz="1500" spc="-4" dirty="0"/>
              <a:t>artificial </a:t>
            </a:r>
            <a:r>
              <a:rPr sz="1500" dirty="0"/>
              <a:t>intelligence and database  systems.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marR="333375" indent="-136208">
              <a:buFont typeface="Arial"/>
              <a:buChar char="•"/>
              <a:tabLst>
                <a:tab pos="145733" algn="l"/>
              </a:tabLst>
            </a:pPr>
            <a:r>
              <a:rPr sz="1500" b="1" dirty="0"/>
              <a:t>Main </a:t>
            </a:r>
            <a:r>
              <a:rPr sz="1500" b="1" spc="-8" dirty="0"/>
              <a:t>types </a:t>
            </a:r>
            <a:r>
              <a:rPr sz="1500" b="1" dirty="0"/>
              <a:t>of </a:t>
            </a:r>
            <a:r>
              <a:rPr sz="1500" b="1" spc="-4" dirty="0"/>
              <a:t>analysis </a:t>
            </a:r>
            <a:r>
              <a:rPr sz="1500" b="1" dirty="0"/>
              <a:t>(according to </a:t>
            </a:r>
            <a:r>
              <a:rPr sz="1500" b="1" spc="-8" dirty="0"/>
              <a:t>Fayyad </a:t>
            </a:r>
            <a:r>
              <a:rPr sz="1500" b="1" dirty="0"/>
              <a:t>et al 1996):  Classification, Clustering, Regression </a:t>
            </a:r>
            <a:r>
              <a:rPr sz="1500" b="1" spc="-4" dirty="0"/>
              <a:t>Analysis</a:t>
            </a:r>
            <a:r>
              <a:rPr sz="1500" spc="-4" dirty="0"/>
              <a:t>,</a:t>
            </a:r>
            <a:r>
              <a:rPr sz="1500" spc="-143" dirty="0"/>
              <a:t> </a:t>
            </a:r>
            <a:r>
              <a:rPr sz="1500" b="1" dirty="0"/>
              <a:t>Summarization</a:t>
            </a:r>
            <a:r>
              <a:rPr sz="1500" dirty="0"/>
              <a:t>,  </a:t>
            </a:r>
            <a:r>
              <a:rPr sz="1500" b="1" dirty="0"/>
              <a:t>Dependency Modeling, Anomaly</a:t>
            </a:r>
            <a:r>
              <a:rPr sz="1500" b="1" spc="-56" dirty="0"/>
              <a:t> </a:t>
            </a:r>
            <a:r>
              <a:rPr sz="1500" b="1" dirty="0"/>
              <a:t>detection</a:t>
            </a:r>
            <a:endParaRPr sz="1500"/>
          </a:p>
          <a:p>
            <a:pPr marL="275749" marR="570071" lvl="1" indent="-130493">
              <a:spcBef>
                <a:spcPts val="363"/>
              </a:spcBef>
              <a:buChar char="•"/>
              <a:tabLst>
                <a:tab pos="276225" algn="l"/>
              </a:tabLst>
            </a:pPr>
            <a:r>
              <a:rPr sz="1500" dirty="0"/>
              <a:t>There are many many others, which can be seen combining</a:t>
            </a:r>
            <a:r>
              <a:rPr sz="1500" spc="-158" dirty="0"/>
              <a:t> </a:t>
            </a:r>
            <a:r>
              <a:rPr sz="1500" dirty="0"/>
              <a:t>and  mixing </a:t>
            </a:r>
            <a:r>
              <a:rPr sz="1500" spc="-4" dirty="0"/>
              <a:t>the </a:t>
            </a:r>
            <a:r>
              <a:rPr sz="1500" dirty="0"/>
              <a:t>main </a:t>
            </a:r>
            <a:r>
              <a:rPr sz="1500" spc="-4" dirty="0"/>
              <a:t>types </a:t>
            </a:r>
            <a:r>
              <a:rPr sz="1500" dirty="0"/>
              <a:t>given</a:t>
            </a:r>
            <a:r>
              <a:rPr sz="1500" spc="-30" dirty="0"/>
              <a:t> </a:t>
            </a:r>
            <a:r>
              <a:rPr sz="1500" dirty="0"/>
              <a:t>above</a:t>
            </a:r>
            <a:endParaRPr sz="1500"/>
          </a:p>
          <a:p>
            <a:pPr>
              <a:lnSpc>
                <a:spcPct val="100000"/>
              </a:lnSpc>
            </a:pPr>
            <a:endParaRPr sz="1650"/>
          </a:p>
          <a:p>
            <a:pPr>
              <a:lnSpc>
                <a:spcPct val="100000"/>
              </a:lnSpc>
            </a:pPr>
            <a:endParaRPr sz="1538"/>
          </a:p>
          <a:p>
            <a:pPr marR="168116" algn="r">
              <a:spcBef>
                <a:spcPts val="4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6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56965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44590" cy="291089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Classification is maps (classifies) data item in one or several</a:t>
            </a:r>
            <a:r>
              <a:rPr sz="1500" spc="-105" dirty="0"/>
              <a:t> </a:t>
            </a:r>
            <a:r>
              <a:rPr sz="1500" dirty="0"/>
              <a:t>predefined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classes</a:t>
            </a:r>
            <a:endParaRPr sz="1500"/>
          </a:p>
          <a:p>
            <a:pPr>
              <a:spcBef>
                <a:spcPts val="15"/>
              </a:spcBef>
            </a:pPr>
            <a:endParaRPr sz="2175"/>
          </a:p>
          <a:p>
            <a:pPr marL="145256" marR="3810" indent="-136208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Classification algorithms are learning algorithms in </a:t>
            </a:r>
            <a:r>
              <a:rPr sz="1500" spc="-4" dirty="0"/>
              <a:t>the </a:t>
            </a:r>
            <a:r>
              <a:rPr sz="1500" dirty="0"/>
              <a:t>sense that they  need a data set that defines how to categorize the data: thus, one</a:t>
            </a:r>
            <a:r>
              <a:rPr sz="1500" spc="-195" dirty="0"/>
              <a:t> </a:t>
            </a:r>
            <a:r>
              <a:rPr sz="1500" dirty="0"/>
              <a:t>needs  to teach the classification algorithm what classes to look</a:t>
            </a:r>
            <a:r>
              <a:rPr sz="1500" spc="-158" dirty="0"/>
              <a:t> </a:t>
            </a:r>
            <a:r>
              <a:rPr sz="1500" dirty="0"/>
              <a:t>for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For</a:t>
            </a:r>
            <a:r>
              <a:rPr sz="1500" spc="-15" dirty="0"/>
              <a:t> </a:t>
            </a:r>
            <a:r>
              <a:rPr sz="1500" dirty="0"/>
              <a:t>example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Classification of images in </a:t>
            </a:r>
            <a:r>
              <a:rPr sz="1500" spc="-4" dirty="0"/>
              <a:t>different</a:t>
            </a:r>
            <a:r>
              <a:rPr sz="1500" spc="-79" dirty="0"/>
              <a:t> </a:t>
            </a:r>
            <a:r>
              <a:rPr sz="1500" dirty="0"/>
              <a:t>categories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Classification of news items in </a:t>
            </a:r>
            <a:r>
              <a:rPr sz="1500" spc="-4" dirty="0"/>
              <a:t>different</a:t>
            </a:r>
            <a:r>
              <a:rPr sz="1500" spc="-90" dirty="0"/>
              <a:t> </a:t>
            </a:r>
            <a:r>
              <a:rPr sz="1500" dirty="0"/>
              <a:t>categories</a:t>
            </a:r>
            <a:endParaRPr sz="1500"/>
          </a:p>
          <a:p>
            <a:pPr marL="275749" lvl="1" indent="-130969">
              <a:spcBef>
                <a:spcPts val="363"/>
              </a:spcBef>
              <a:buChar char="•"/>
              <a:tabLst>
                <a:tab pos="276225" algn="l"/>
              </a:tabLst>
            </a:pPr>
            <a:r>
              <a:rPr sz="1500" dirty="0"/>
              <a:t>Classification email </a:t>
            </a:r>
            <a:r>
              <a:rPr sz="1500" spc="-4" dirty="0"/>
              <a:t>into </a:t>
            </a:r>
            <a:r>
              <a:rPr sz="1500" dirty="0"/>
              <a:t>spam an normal</a:t>
            </a:r>
            <a:r>
              <a:rPr sz="1500" spc="-83" dirty="0"/>
              <a:t> </a:t>
            </a:r>
            <a:r>
              <a:rPr sz="1500" dirty="0"/>
              <a:t>mail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2" y="141810"/>
            <a:ext cx="3839051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29" dirty="0" smtClean="0"/>
              <a:t>CLASSIFIC</a:t>
            </a:r>
            <a:r>
              <a:rPr spc="-525" dirty="0" smtClean="0"/>
              <a:t>A</a:t>
            </a:r>
            <a:r>
              <a:rPr spc="-229" dirty="0" smtClean="0"/>
              <a:t>TIO</a:t>
            </a:r>
            <a:r>
              <a:rPr dirty="0" smtClean="0"/>
              <a:t>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79965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</a:p>
        </p:txBody>
      </p:sp>
    </p:spTree>
    <p:extLst>
      <p:ext uri="{BB962C8B-B14F-4D97-AF65-F5344CB8AC3E}">
        <p14:creationId xmlns:p14="http://schemas.microsoft.com/office/powerpoint/2010/main" val="72619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65069" cy="285831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marR="115253" indent="-136208">
              <a:spcBef>
                <a:spcPts val="79"/>
              </a:spcBef>
              <a:buChar char="•"/>
              <a:tabLst>
                <a:tab pos="145733" algn="l"/>
                <a:tab pos="3411379" algn="l"/>
              </a:tabLst>
            </a:pPr>
            <a:r>
              <a:rPr sz="1500" dirty="0"/>
              <a:t>Clustering groups a set of data objects in such a way </a:t>
            </a:r>
            <a:r>
              <a:rPr sz="1500" spc="-4" dirty="0"/>
              <a:t>that </a:t>
            </a:r>
            <a:r>
              <a:rPr sz="1500" dirty="0"/>
              <a:t>objects in</a:t>
            </a:r>
            <a:r>
              <a:rPr sz="1500" spc="-131" dirty="0"/>
              <a:t> </a:t>
            </a:r>
            <a:r>
              <a:rPr sz="1500" dirty="0"/>
              <a:t>the  same group (cluster) are</a:t>
            </a:r>
            <a:r>
              <a:rPr sz="1500" spc="-60" dirty="0"/>
              <a:t> </a:t>
            </a:r>
            <a:r>
              <a:rPr sz="1500" dirty="0"/>
              <a:t>more similar	</a:t>
            </a:r>
            <a:r>
              <a:rPr sz="1500" spc="-4" dirty="0"/>
              <a:t>to </a:t>
            </a:r>
            <a:r>
              <a:rPr sz="1500" dirty="0"/>
              <a:t>each other than to those in  other groups</a:t>
            </a:r>
            <a:r>
              <a:rPr sz="1500" spc="-49" dirty="0"/>
              <a:t> </a:t>
            </a:r>
            <a:r>
              <a:rPr sz="1500" dirty="0"/>
              <a:t>(clusters).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indent="-136208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Not a one specific algorithm, but a general task with many</a:t>
            </a:r>
            <a:r>
              <a:rPr sz="1500" spc="-161" dirty="0"/>
              <a:t> </a:t>
            </a:r>
            <a:r>
              <a:rPr sz="1500" spc="-4" dirty="0"/>
              <a:t>different</a:t>
            </a:r>
            <a:endParaRPr sz="1500"/>
          </a:p>
          <a:p>
            <a:pPr marL="145256"/>
            <a:r>
              <a:rPr sz="1500" dirty="0"/>
              <a:t>solutions and</a:t>
            </a:r>
            <a:r>
              <a:rPr sz="1500" spc="-34" dirty="0"/>
              <a:t> </a:t>
            </a:r>
            <a:r>
              <a:rPr sz="1500" dirty="0"/>
              <a:t>algorithms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Connectivity based clustering (based on</a:t>
            </a:r>
            <a:r>
              <a:rPr sz="1500" spc="-105" dirty="0"/>
              <a:t> </a:t>
            </a:r>
            <a:r>
              <a:rPr sz="1500" dirty="0"/>
              <a:t>distance)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Centroid based clustering (e.g. K-means</a:t>
            </a:r>
            <a:r>
              <a:rPr sz="1500" spc="-113" dirty="0"/>
              <a:t> </a:t>
            </a:r>
            <a:r>
              <a:rPr sz="1500" dirty="0"/>
              <a:t>clustering)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Distribution based clustering (objects belonging most likely to the</a:t>
            </a:r>
            <a:r>
              <a:rPr sz="1500" spc="-135" dirty="0"/>
              <a:t> </a:t>
            </a:r>
            <a:r>
              <a:rPr sz="1500" dirty="0"/>
              <a:t>same</a:t>
            </a:r>
            <a:endParaRPr sz="1500"/>
          </a:p>
          <a:p>
            <a:pPr marL="275749"/>
            <a:r>
              <a:rPr sz="1500" dirty="0"/>
              <a:t>distribution)</a:t>
            </a:r>
            <a:endParaRPr sz="1500"/>
          </a:p>
          <a:p>
            <a:pPr marL="275749" lvl="1" indent="-130969">
              <a:spcBef>
                <a:spcPts val="363"/>
              </a:spcBef>
              <a:buChar char="•"/>
              <a:tabLst>
                <a:tab pos="276225" algn="l"/>
              </a:tabLst>
            </a:pPr>
            <a:r>
              <a:rPr sz="1500" dirty="0"/>
              <a:t>Density based</a:t>
            </a:r>
            <a:r>
              <a:rPr sz="1500" spc="-45" dirty="0"/>
              <a:t> </a:t>
            </a:r>
            <a:r>
              <a:rPr sz="1500" dirty="0"/>
              <a:t>clustering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3076575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06" dirty="0"/>
              <a:t>CLUSTERING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37445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71031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054090" cy="193626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spc="-4" dirty="0"/>
              <a:t>Called </a:t>
            </a:r>
            <a:r>
              <a:rPr sz="1500" dirty="0"/>
              <a:t>as the three “V”s of </a:t>
            </a:r>
            <a:r>
              <a:rPr sz="1500" spc="-4" dirty="0"/>
              <a:t>Big</a:t>
            </a:r>
            <a:r>
              <a:rPr sz="1500" spc="-86" dirty="0"/>
              <a:t> </a:t>
            </a:r>
            <a:r>
              <a:rPr sz="1500" dirty="0"/>
              <a:t>Data</a:t>
            </a:r>
            <a:endParaRPr sz="1500"/>
          </a:p>
          <a:p>
            <a:pPr>
              <a:spcBef>
                <a:spcPts val="19"/>
              </a:spcBef>
            </a:pPr>
            <a:endParaRPr sz="2175"/>
          </a:p>
          <a:p>
            <a:pPr marL="352425" indent="-342900">
              <a:spcBef>
                <a:spcPts val="4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sz="1500" b="1" spc="-23" dirty="0"/>
              <a:t>Volume </a:t>
            </a:r>
            <a:r>
              <a:rPr sz="1500" dirty="0"/>
              <a:t>refers to the big quantities of</a:t>
            </a:r>
            <a:r>
              <a:rPr sz="1500" spc="-75" dirty="0"/>
              <a:t> </a:t>
            </a:r>
            <a:r>
              <a:rPr sz="1500" dirty="0"/>
              <a:t>data</a:t>
            </a:r>
            <a:endParaRPr sz="1500"/>
          </a:p>
          <a:p>
            <a:pPr marL="352425" indent="-342900">
              <a:spcBef>
                <a:spcPts val="360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sz="1500" b="1" spc="-11" dirty="0"/>
              <a:t>Velocity </a:t>
            </a:r>
            <a:r>
              <a:rPr sz="1500" dirty="0"/>
              <a:t>refers to the usually high speed of which data is</a:t>
            </a:r>
            <a:r>
              <a:rPr sz="1500" spc="-131" dirty="0"/>
              <a:t> </a:t>
            </a:r>
            <a:r>
              <a:rPr sz="1500" dirty="0"/>
              <a:t>generated</a:t>
            </a:r>
            <a:endParaRPr sz="1500"/>
          </a:p>
          <a:p>
            <a:pPr marL="352425" indent="-342900">
              <a:spcBef>
                <a:spcPts val="360"/>
              </a:spcBef>
              <a:buAutoNum type="arabicPeriod"/>
              <a:tabLst>
                <a:tab pos="351949" algn="l"/>
                <a:tab pos="352425" algn="l"/>
              </a:tabLst>
            </a:pPr>
            <a:r>
              <a:rPr sz="1500" b="1" spc="-11" dirty="0"/>
              <a:t>Variety </a:t>
            </a:r>
            <a:r>
              <a:rPr sz="1500" dirty="0"/>
              <a:t>refers to </a:t>
            </a:r>
            <a:r>
              <a:rPr sz="1500" spc="-4" dirty="0"/>
              <a:t>different </a:t>
            </a:r>
            <a:r>
              <a:rPr sz="1500" dirty="0"/>
              <a:t>kinds and types of</a:t>
            </a:r>
            <a:r>
              <a:rPr sz="1500" spc="-105" dirty="0"/>
              <a:t> </a:t>
            </a:r>
            <a:r>
              <a:rPr sz="1500" dirty="0"/>
              <a:t>data</a:t>
            </a:r>
            <a:endParaRPr sz="1500"/>
          </a:p>
          <a:p>
            <a:pPr>
              <a:spcBef>
                <a:spcPts val="19"/>
              </a:spcBef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Other </a:t>
            </a:r>
            <a:r>
              <a:rPr sz="1500" spc="-4" dirty="0"/>
              <a:t>Vs </a:t>
            </a:r>
            <a:r>
              <a:rPr sz="1500" dirty="0"/>
              <a:t>suggested as well: </a:t>
            </a:r>
            <a:r>
              <a:rPr sz="1500" spc="-19" dirty="0"/>
              <a:t>Variability,</a:t>
            </a:r>
            <a:r>
              <a:rPr sz="1500" spc="-86" dirty="0"/>
              <a:t> </a:t>
            </a:r>
            <a:r>
              <a:rPr sz="1500" spc="-11" dirty="0"/>
              <a:t>Veracity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90232" y="363852"/>
            <a:ext cx="5915025" cy="574997"/>
          </a:xfrm>
          <a:prstGeom prst="rect">
            <a:avLst/>
          </a:prstGeom>
        </p:spPr>
        <p:txBody>
          <a:bodyPr vert="horz" wrap="square" lIns="0" tIns="194786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534"/>
              </a:spcBef>
            </a:pPr>
            <a:r>
              <a:rPr dirty="0">
                <a:sym typeface="Arial"/>
              </a:rPr>
              <a:t>VOLUME, VELOCITY &amp;  VARIETY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507046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rlito"/>
                <a:cs typeface="Carlito"/>
              </a:rPr>
              <a:t>(Gartner</a:t>
            </a:r>
            <a:r>
              <a:rPr sz="1350" spc="-30" dirty="0">
                <a:latin typeface="Carlito"/>
                <a:cs typeface="Carlito"/>
              </a:rPr>
              <a:t> </a:t>
            </a:r>
            <a:r>
              <a:rPr sz="1350" spc="-4" dirty="0">
                <a:latin typeface="Carlito"/>
                <a:cs typeface="Carlito"/>
              </a:rPr>
              <a:t>2014.)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370631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219162"/>
            <a:ext cx="6186011" cy="2294057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Helsingin Sanomat (the biggest news corporation in Finland)</a:t>
            </a:r>
            <a:r>
              <a:rPr sz="1500" spc="-113" dirty="0"/>
              <a:t> </a:t>
            </a:r>
            <a:r>
              <a:rPr sz="1500" dirty="0"/>
              <a:t>opened</a:t>
            </a:r>
          </a:p>
          <a:p>
            <a:pPr marL="145256">
              <a:spcBef>
                <a:spcPts val="4"/>
              </a:spcBef>
            </a:pPr>
            <a:r>
              <a:rPr sz="1500" dirty="0"/>
              <a:t>their Finnish parliament election 2015 questionnaire data to</a:t>
            </a:r>
            <a:r>
              <a:rPr sz="1500" spc="-131" dirty="0"/>
              <a:t> </a:t>
            </a:r>
            <a:r>
              <a:rPr sz="1500" dirty="0"/>
              <a:t>public</a:t>
            </a:r>
          </a:p>
          <a:p>
            <a:pPr marL="145256" marR="839629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The data contained questions and their answers from</a:t>
            </a:r>
            <a:r>
              <a:rPr sz="1500" spc="-131" dirty="0"/>
              <a:t> </a:t>
            </a:r>
            <a:r>
              <a:rPr sz="1500" dirty="0"/>
              <a:t>election  candidates for the Finnish</a:t>
            </a:r>
            <a:r>
              <a:rPr sz="1500" spc="-71" dirty="0"/>
              <a:t> </a:t>
            </a:r>
            <a:r>
              <a:rPr sz="1500" dirty="0"/>
              <a:t>parliament</a:t>
            </a:r>
          </a:p>
          <a:p>
            <a:pPr marL="145256" marR="3810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The data could be analyzed </a:t>
            </a:r>
            <a:r>
              <a:rPr sz="1500" spc="-4" dirty="0"/>
              <a:t>via </a:t>
            </a:r>
            <a:r>
              <a:rPr sz="1500" dirty="0"/>
              <a:t>clustering and factor analysis to find</a:t>
            </a:r>
            <a:r>
              <a:rPr sz="1500" spc="-131" dirty="0"/>
              <a:t> </a:t>
            </a:r>
            <a:r>
              <a:rPr sz="1500" dirty="0"/>
              <a:t>out  what </a:t>
            </a:r>
            <a:r>
              <a:rPr sz="1500" spc="-4" dirty="0"/>
              <a:t>different </a:t>
            </a:r>
            <a:r>
              <a:rPr sz="1500" dirty="0"/>
              <a:t>groups (clusters) of thought do the candidates actually  represent (in comparison to their actual</a:t>
            </a:r>
            <a:r>
              <a:rPr sz="1500" spc="-131" dirty="0"/>
              <a:t> </a:t>
            </a:r>
            <a:r>
              <a:rPr sz="1500" dirty="0"/>
              <a:t>party</a:t>
            </a:r>
            <a:r>
              <a:rPr sz="1500" dirty="0" smtClean="0"/>
              <a:t>).</a:t>
            </a:r>
          </a:p>
          <a:p>
            <a:pPr>
              <a:spcBef>
                <a:spcPts val="19"/>
              </a:spcBef>
              <a:buFont typeface="Arial"/>
              <a:buChar char="•"/>
            </a:pPr>
            <a:endParaRPr sz="2175" dirty="0" smtClean="0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spc="-19" dirty="0" smtClean="0"/>
              <a:t>Try </a:t>
            </a:r>
            <a:r>
              <a:rPr sz="1500" dirty="0" smtClean="0"/>
              <a:t>it out:</a:t>
            </a:r>
            <a:r>
              <a:rPr sz="1500" spc="-23" dirty="0" smtClean="0"/>
              <a:t> </a:t>
            </a:r>
            <a:r>
              <a:rPr sz="1500" spc="-4" dirty="0" smtClean="0">
                <a:hlinkClick r:id="rId2"/>
              </a:rPr>
              <a:t>http://users.aalto.fi/~leinona1/vaalit2015/</a:t>
            </a:r>
            <a:endParaRPr sz="150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5419725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06" dirty="0"/>
              <a:t>CLUSTERING</a:t>
            </a:r>
            <a:r>
              <a:rPr spc="-506" dirty="0"/>
              <a:t> </a:t>
            </a:r>
            <a:r>
              <a:rPr spc="-195" dirty="0"/>
              <a:t>EXAMPLE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134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2569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pul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640" y="487680"/>
            <a:ext cx="5657087" cy="415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86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86976" cy="149768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Does what is says on the </a:t>
            </a:r>
            <a:r>
              <a:rPr sz="1500" spc="-4" dirty="0"/>
              <a:t>tin! </a:t>
            </a:r>
            <a:r>
              <a:rPr sz="1500" dirty="0"/>
              <a:t>Finding compact descriptions on subsets</a:t>
            </a:r>
            <a:r>
              <a:rPr sz="1500" spc="-127" dirty="0"/>
              <a:t> </a:t>
            </a:r>
            <a:r>
              <a:rPr sz="1500" dirty="0"/>
              <a:t>of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data.</a:t>
            </a:r>
            <a:endParaRPr sz="1500"/>
          </a:p>
          <a:p>
            <a:pPr marL="145256" marR="3810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For example calculating means of standard deviations over </a:t>
            </a:r>
            <a:r>
              <a:rPr sz="1500" spc="-4" dirty="0"/>
              <a:t>different</a:t>
            </a:r>
            <a:r>
              <a:rPr sz="1500" spc="-158" dirty="0"/>
              <a:t> </a:t>
            </a:r>
            <a:r>
              <a:rPr sz="1500" dirty="0"/>
              <a:t>data  attributes</a:t>
            </a:r>
            <a:r>
              <a:rPr sz="1500" spc="-34" dirty="0"/>
              <a:t> </a:t>
            </a:r>
            <a:r>
              <a:rPr sz="1500" dirty="0"/>
              <a:t>(dimension)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Summarization techniques are </a:t>
            </a:r>
            <a:r>
              <a:rPr sz="1500" spc="-4" dirty="0"/>
              <a:t>often </a:t>
            </a:r>
            <a:r>
              <a:rPr sz="1500" dirty="0"/>
              <a:t>applied </a:t>
            </a:r>
            <a:r>
              <a:rPr sz="1500" spc="-4" dirty="0"/>
              <a:t>to </a:t>
            </a:r>
            <a:r>
              <a:rPr sz="1500" dirty="0"/>
              <a:t>interactive</a:t>
            </a:r>
            <a:r>
              <a:rPr sz="1500" spc="-109" dirty="0"/>
              <a:t> </a:t>
            </a:r>
            <a:r>
              <a:rPr sz="1500" dirty="0"/>
              <a:t>exploratory</a:t>
            </a:r>
            <a:endParaRPr sz="1500"/>
          </a:p>
          <a:p>
            <a:pPr marL="145256"/>
            <a:r>
              <a:rPr sz="1500" dirty="0"/>
              <a:t>data analysis and automated report</a:t>
            </a:r>
            <a:r>
              <a:rPr sz="1500" spc="-109" dirty="0"/>
              <a:t> </a:t>
            </a:r>
            <a:r>
              <a:rPr sz="1500" dirty="0"/>
              <a:t>generation.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3952875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36" dirty="0"/>
              <a:t>SUMMARIZATION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726502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</a:p>
        </p:txBody>
      </p:sp>
    </p:spTree>
    <p:extLst>
      <p:ext uri="{BB962C8B-B14F-4D97-AF65-F5344CB8AC3E}">
        <p14:creationId xmlns:p14="http://schemas.microsoft.com/office/powerpoint/2010/main" val="3795529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177438" cy="2450510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Estimating the relationship among variables (with a regression</a:t>
            </a:r>
            <a:r>
              <a:rPr sz="1500" spc="-124" dirty="0"/>
              <a:t> </a:t>
            </a:r>
            <a:r>
              <a:rPr sz="1500" dirty="0"/>
              <a:t>function)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indent="-136208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It includes many techniques for modeling and</a:t>
            </a:r>
            <a:r>
              <a:rPr sz="1500" spc="-94" dirty="0"/>
              <a:t> </a:t>
            </a:r>
            <a:r>
              <a:rPr sz="1500" dirty="0"/>
              <a:t>analyzing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Focuses on the relationship between a dependent variable and one</a:t>
            </a:r>
            <a:r>
              <a:rPr sz="1500" spc="-131" dirty="0"/>
              <a:t> </a:t>
            </a:r>
            <a:r>
              <a:rPr sz="1500" dirty="0"/>
              <a:t>or</a:t>
            </a:r>
            <a:endParaRPr sz="1500"/>
          </a:p>
          <a:p>
            <a:pPr marL="145256"/>
            <a:r>
              <a:rPr sz="1500" dirty="0"/>
              <a:t>more independent</a:t>
            </a:r>
            <a:r>
              <a:rPr sz="1500" spc="-49" dirty="0"/>
              <a:t> </a:t>
            </a:r>
            <a:r>
              <a:rPr sz="1500" dirty="0"/>
              <a:t>variables.</a:t>
            </a:r>
            <a:endParaRPr sz="1500"/>
          </a:p>
          <a:p>
            <a:pPr>
              <a:spcBef>
                <a:spcPts val="19"/>
              </a:spcBef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Regression function is a learning function based on the</a:t>
            </a:r>
            <a:r>
              <a:rPr sz="1500" spc="-146" dirty="0"/>
              <a:t> </a:t>
            </a:r>
            <a:r>
              <a:rPr sz="1500" dirty="0"/>
              <a:t>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Applications in prediction</a:t>
            </a:r>
            <a:r>
              <a:rPr sz="1500" spc="-41" dirty="0"/>
              <a:t> </a:t>
            </a:r>
            <a:r>
              <a:rPr sz="1500" dirty="0"/>
              <a:t>and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141810"/>
            <a:ext cx="5525929" cy="517449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pc="-206" dirty="0"/>
              <a:t>REGRESSION</a:t>
            </a:r>
            <a:r>
              <a:rPr spc="-701" dirty="0"/>
              <a:t> </a:t>
            </a:r>
            <a:r>
              <a:rPr spc="-240" dirty="0"/>
              <a:t>ANALYSIS</a:t>
            </a:r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79965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</a:p>
        </p:txBody>
      </p:sp>
    </p:spTree>
    <p:extLst>
      <p:ext uri="{BB962C8B-B14F-4D97-AF65-F5344CB8AC3E}">
        <p14:creationId xmlns:p14="http://schemas.microsoft.com/office/powerpoint/2010/main" val="1753982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06126"/>
            <a:ext cx="5534501" cy="89447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ts val="4436"/>
              </a:lnSpc>
              <a:spcBef>
                <a:spcPts val="75"/>
              </a:spcBef>
            </a:pPr>
            <a:r>
              <a:rPr sz="4050" spc="-206" dirty="0"/>
              <a:t>REGRESSION</a:t>
            </a:r>
            <a:r>
              <a:rPr sz="4050" spc="-506" dirty="0"/>
              <a:t> </a:t>
            </a:r>
            <a:r>
              <a:rPr sz="4050" spc="-195" dirty="0"/>
              <a:t>EXAMPLE</a:t>
            </a:r>
            <a:endParaRPr sz="4050"/>
          </a:p>
          <a:p>
            <a:pPr marL="9525">
              <a:lnSpc>
                <a:spcPts val="2456"/>
              </a:lnSpc>
            </a:pPr>
            <a:r>
              <a:rPr sz="2400" spc="-191" dirty="0"/>
              <a:t>LINEAR</a:t>
            </a:r>
            <a:r>
              <a:rPr sz="2400" spc="-465" dirty="0"/>
              <a:t> </a:t>
            </a:r>
            <a:r>
              <a:rPr sz="2400" spc="-203" dirty="0"/>
              <a:t>REGRESSION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2486025" y="1191006"/>
            <a:ext cx="4171950" cy="275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4733449" y="4872228"/>
            <a:ext cx="3139916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4" dirty="0">
                <a:latin typeface="Carlito"/>
                <a:cs typeface="Carlito"/>
              </a:rPr>
              <a:t>(Image </a:t>
            </a:r>
            <a:r>
              <a:rPr sz="900" dirty="0">
                <a:latin typeface="Carlito"/>
                <a:cs typeface="Carlito"/>
              </a:rPr>
              <a:t>is public domain, </a:t>
            </a:r>
            <a:r>
              <a:rPr sz="900" spc="-8" dirty="0">
                <a:latin typeface="Carlito"/>
                <a:cs typeface="Carlito"/>
              </a:rPr>
              <a:t>from </a:t>
            </a:r>
            <a:r>
              <a:rPr sz="900" dirty="0">
                <a:latin typeface="Carlito"/>
                <a:cs typeface="Carlito"/>
              </a:rPr>
              <a:t>Wikipedia 2015, </a:t>
            </a:r>
            <a:r>
              <a:rPr sz="900" spc="-4" dirty="0">
                <a:latin typeface="Carlito"/>
                <a:cs typeface="Carlito"/>
              </a:rPr>
              <a:t>Regression</a:t>
            </a:r>
            <a:r>
              <a:rPr sz="900" spc="-60" dirty="0">
                <a:latin typeface="Carlito"/>
                <a:cs typeface="Carlito"/>
              </a:rPr>
              <a:t> </a:t>
            </a:r>
            <a:r>
              <a:rPr sz="900" spc="-4" dirty="0">
                <a:latin typeface="Carlito"/>
                <a:cs typeface="Carlito"/>
              </a:rPr>
              <a:t>Analysis)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2122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173604"/>
            <a:ext cx="6073140" cy="2442816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45256" indent="-136208">
              <a:spcBef>
                <a:spcPts val="439"/>
              </a:spcBef>
              <a:buChar char="•"/>
              <a:tabLst>
                <a:tab pos="145733" algn="l"/>
              </a:tabLst>
            </a:pPr>
            <a:r>
              <a:rPr sz="1500" dirty="0"/>
              <a:t>Finds significant dependencies between the data</a:t>
            </a:r>
            <a:r>
              <a:rPr sz="1500" spc="-113" dirty="0"/>
              <a:t> </a:t>
            </a:r>
            <a:r>
              <a:rPr sz="1500" dirty="0"/>
              <a:t>variables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spc="-26" dirty="0"/>
              <a:t>Two</a:t>
            </a:r>
            <a:r>
              <a:rPr sz="1500" spc="-15" dirty="0"/>
              <a:t> </a:t>
            </a:r>
            <a:r>
              <a:rPr sz="1500" dirty="0"/>
              <a:t>levels</a:t>
            </a:r>
            <a:endParaRPr sz="1500"/>
          </a:p>
          <a:p>
            <a:pPr marL="275749" marR="490538" lvl="1" indent="-130493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Structural level defining which variables are dependent (can</a:t>
            </a:r>
            <a:r>
              <a:rPr sz="1500" spc="-139" dirty="0"/>
              <a:t> </a:t>
            </a:r>
            <a:r>
              <a:rPr sz="1500" dirty="0"/>
              <a:t>be  graphical</a:t>
            </a:r>
            <a:r>
              <a:rPr sz="1500" spc="-26" dirty="0"/>
              <a:t> </a:t>
            </a:r>
            <a:r>
              <a:rPr sz="1500" dirty="0"/>
              <a:t>form)</a:t>
            </a:r>
            <a:endParaRPr sz="1500"/>
          </a:p>
          <a:p>
            <a:pPr marL="275749" marR="3810" lvl="1" indent="-130493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spc="-4" dirty="0"/>
              <a:t>Quantitative </a:t>
            </a:r>
            <a:r>
              <a:rPr sz="1500" dirty="0"/>
              <a:t>level defining the strength of the dependency in</a:t>
            </a:r>
            <a:r>
              <a:rPr sz="1500" spc="-98" dirty="0"/>
              <a:t> </a:t>
            </a:r>
            <a:r>
              <a:rPr sz="1500" dirty="0"/>
              <a:t>numeric  form</a:t>
            </a:r>
            <a:endParaRPr sz="1500"/>
          </a:p>
          <a:p>
            <a:pPr lvl="1">
              <a:spcBef>
                <a:spcPts val="23"/>
              </a:spcBef>
              <a:buFont typeface="Arial"/>
              <a:buChar char="•"/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E.g. Correlation</a:t>
            </a:r>
            <a:r>
              <a:rPr sz="1500" spc="-45" dirty="0"/>
              <a:t> </a:t>
            </a:r>
            <a:r>
              <a:rPr sz="1500" dirty="0"/>
              <a:t>analysis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  <a:tab pos="587693" algn="l"/>
              </a:tabLst>
            </a:pPr>
            <a:r>
              <a:rPr sz="1500" spc="-4" dirty="0"/>
              <a:t>E.g.	</a:t>
            </a:r>
            <a:r>
              <a:rPr sz="1500" dirty="0"/>
              <a:t>Probabilistic density</a:t>
            </a:r>
            <a:r>
              <a:rPr sz="1500" spc="-38" dirty="0"/>
              <a:t> </a:t>
            </a:r>
            <a:r>
              <a:rPr sz="1500" dirty="0"/>
              <a:t>networks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5953125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06" dirty="0"/>
              <a:t>DEPENDENCY</a:t>
            </a:r>
            <a:r>
              <a:rPr sz="4050" spc="-559" dirty="0"/>
              <a:t> </a:t>
            </a:r>
            <a:r>
              <a:rPr sz="4050" spc="-203" dirty="0"/>
              <a:t>MODELING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82403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5538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8" y="43580"/>
            <a:ext cx="5915025" cy="1069235"/>
          </a:xfrm>
          <a:prstGeom prst="rect">
            <a:avLst/>
          </a:prstGeom>
        </p:spPr>
        <p:txBody>
          <a:bodyPr vert="horz" wrap="square" lIns="0" tIns="194786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534"/>
              </a:spcBef>
            </a:pPr>
            <a:r>
              <a:rPr sz="4050" spc="-236" dirty="0"/>
              <a:t>CORRELATION </a:t>
            </a:r>
            <a:r>
              <a:rPr sz="4050" spc="-172" dirty="0"/>
              <a:t>DOES</a:t>
            </a:r>
            <a:r>
              <a:rPr sz="4050" spc="-701" dirty="0"/>
              <a:t> </a:t>
            </a:r>
            <a:r>
              <a:rPr sz="4050" spc="-153" dirty="0"/>
              <a:t>NOT  </a:t>
            </a:r>
            <a:r>
              <a:rPr sz="4050" spc="-244" dirty="0"/>
              <a:t>IMPLY</a:t>
            </a:r>
            <a:r>
              <a:rPr sz="4050" spc="-540" dirty="0"/>
              <a:t> </a:t>
            </a:r>
            <a:r>
              <a:rPr sz="4050" spc="-236" dirty="0"/>
              <a:t>CAUSATION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2380869" y="1685925"/>
            <a:ext cx="4371975" cy="17621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2440590" y="3512725"/>
            <a:ext cx="3076575" cy="2866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900" spc="-11" dirty="0">
                <a:latin typeface="Carlito"/>
                <a:cs typeface="Carlito"/>
              </a:rPr>
              <a:t>(XKCD: </a:t>
            </a:r>
            <a:r>
              <a:rPr sz="900" spc="-4" dirty="0">
                <a:latin typeface="Carlito"/>
                <a:cs typeface="Carlito"/>
              </a:rPr>
              <a:t>Correlation,</a:t>
            </a:r>
            <a:r>
              <a:rPr sz="900" spc="-30" dirty="0">
                <a:latin typeface="Carlito"/>
                <a:cs typeface="Carlito"/>
              </a:rPr>
              <a:t> </a:t>
            </a:r>
            <a:r>
              <a:rPr sz="900" spc="-4" dirty="0">
                <a:latin typeface="Carlito"/>
                <a:cs typeface="Carlito"/>
                <a:hlinkClick r:id="rId3"/>
              </a:rPr>
              <a:t>http://imgs.xkcd.com/comics/correlation.png)</a:t>
            </a:r>
            <a:endParaRPr sz="9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4418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173604"/>
            <a:ext cx="6160769" cy="2108109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45256" indent="-136208">
              <a:spcBef>
                <a:spcPts val="439"/>
              </a:spcBef>
              <a:buChar char="•"/>
              <a:tabLst>
                <a:tab pos="145733" algn="l"/>
              </a:tabLst>
            </a:pPr>
            <a:r>
              <a:rPr sz="1500" dirty="0"/>
              <a:t>Change and deviation</a:t>
            </a:r>
            <a:r>
              <a:rPr sz="1500" spc="-38" dirty="0"/>
              <a:t> </a:t>
            </a:r>
            <a:r>
              <a:rPr sz="1500" dirty="0"/>
              <a:t>detection</a:t>
            </a:r>
            <a:endParaRPr sz="1500"/>
          </a:p>
          <a:p>
            <a:pPr marL="145256" marR="3810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Has the data changed from some previously known stable state or</a:t>
            </a:r>
            <a:r>
              <a:rPr sz="1500" spc="-176" dirty="0"/>
              <a:t> </a:t>
            </a:r>
            <a:r>
              <a:rPr sz="1500" dirty="0"/>
              <a:t>from  some </a:t>
            </a:r>
            <a:r>
              <a:rPr sz="1500" spc="-4" dirty="0"/>
              <a:t>previously </a:t>
            </a:r>
            <a:r>
              <a:rPr sz="1500" dirty="0"/>
              <a:t>measured </a:t>
            </a:r>
            <a:r>
              <a:rPr sz="1500" spc="-4" dirty="0"/>
              <a:t>normative </a:t>
            </a:r>
            <a:r>
              <a:rPr sz="1500" dirty="0"/>
              <a:t>values </a:t>
            </a:r>
            <a:r>
              <a:rPr sz="1500" spc="-4" dirty="0"/>
              <a:t>(“normal</a:t>
            </a:r>
            <a:r>
              <a:rPr sz="1500" spc="-116" dirty="0"/>
              <a:t> </a:t>
            </a:r>
            <a:r>
              <a:rPr sz="1500" dirty="0"/>
              <a:t>range”)</a:t>
            </a:r>
            <a:endParaRPr sz="1500"/>
          </a:p>
          <a:p>
            <a:pPr marL="145256" marR="63818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spc="-15" dirty="0"/>
              <a:t>Time </a:t>
            </a:r>
            <a:r>
              <a:rPr sz="1500" dirty="0"/>
              <a:t>scales </a:t>
            </a:r>
            <a:r>
              <a:rPr sz="1500" spc="-11" dirty="0"/>
              <a:t>matter, </a:t>
            </a:r>
            <a:r>
              <a:rPr sz="1500" dirty="0"/>
              <a:t>short term anomaly may actually be normal in</a:t>
            </a:r>
            <a:r>
              <a:rPr sz="1500" spc="-143" dirty="0"/>
              <a:t> </a:t>
            </a:r>
            <a:r>
              <a:rPr sz="1500" dirty="0"/>
              <a:t>long  term.</a:t>
            </a:r>
            <a:endParaRPr sz="1500"/>
          </a:p>
          <a:p>
            <a:pPr marL="145256" marR="367665" indent="-136208">
              <a:spcBef>
                <a:spcPts val="363"/>
              </a:spcBef>
              <a:buChar char="•"/>
              <a:tabLst>
                <a:tab pos="145733" algn="l"/>
              </a:tabLst>
            </a:pPr>
            <a:r>
              <a:rPr sz="1500" dirty="0"/>
              <a:t>Synchronic change (anomalies in stable processes) and</a:t>
            </a:r>
            <a:r>
              <a:rPr sz="1500" spc="-124" dirty="0"/>
              <a:t> </a:t>
            </a:r>
            <a:r>
              <a:rPr sz="1500" dirty="0"/>
              <a:t>diachronic  change (deeper change in generative structures of the</a:t>
            </a:r>
            <a:r>
              <a:rPr sz="1500" spc="-146" dirty="0"/>
              <a:t> </a:t>
            </a:r>
            <a:r>
              <a:rPr sz="1500" dirty="0"/>
              <a:t>process)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Quite a dynamic</a:t>
            </a:r>
            <a:r>
              <a:rPr sz="1500" spc="-41" dirty="0"/>
              <a:t> </a:t>
            </a:r>
            <a:r>
              <a:rPr sz="1500" dirty="0"/>
              <a:t>category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5142548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40" dirty="0"/>
              <a:t>ANOMALY</a:t>
            </a:r>
            <a:r>
              <a:rPr sz="4050" spc="-585" dirty="0"/>
              <a:t> </a:t>
            </a:r>
            <a:r>
              <a:rPr sz="4050" spc="-203" dirty="0"/>
              <a:t>DETECTION</a:t>
            </a:r>
            <a:endParaRPr sz="4050"/>
          </a:p>
        </p:txBody>
      </p:sp>
      <p:sp>
        <p:nvSpPr>
          <p:cNvPr id="4" name="object 4"/>
          <p:cNvSpPr txBox="1"/>
          <p:nvPr/>
        </p:nvSpPr>
        <p:spPr>
          <a:xfrm>
            <a:off x="6137338" y="4658030"/>
            <a:ext cx="1763078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5" dirty="0">
                <a:latin typeface="Carlito"/>
                <a:cs typeface="Carlito"/>
              </a:rPr>
              <a:t>(Fayyad </a:t>
            </a:r>
            <a:r>
              <a:rPr sz="1350" spc="-4" dirty="0">
                <a:latin typeface="Carlito"/>
                <a:cs typeface="Carlito"/>
              </a:rPr>
              <a:t>et al.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1996)</a:t>
            </a:r>
          </a:p>
        </p:txBody>
      </p:sp>
    </p:spTree>
    <p:extLst>
      <p:ext uri="{BB962C8B-B14F-4D97-AF65-F5344CB8AC3E}">
        <p14:creationId xmlns:p14="http://schemas.microsoft.com/office/powerpoint/2010/main" val="3463277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19825" cy="252617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marR="3810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spc="-4" dirty="0"/>
              <a:t>Cioffi-Revilla </a:t>
            </a:r>
            <a:r>
              <a:rPr sz="1500" dirty="0"/>
              <a:t>(2014) lists, for example, vocabularity analysis,</a:t>
            </a:r>
            <a:r>
              <a:rPr sz="1500" spc="-68" dirty="0"/>
              <a:t> </a:t>
            </a:r>
            <a:r>
              <a:rPr sz="1500" dirty="0"/>
              <a:t>correlation,  lexical analysis, spatial analysis, semantic analysis, sentiment analysis,  similarity analysis, clustering, network analysis, sequence analysis,  intensity analysis, anomaly detection, sonification</a:t>
            </a:r>
            <a:r>
              <a:rPr sz="1500" spc="-98" dirty="0"/>
              <a:t> </a:t>
            </a:r>
            <a:r>
              <a:rPr sz="1500" dirty="0"/>
              <a:t>analysis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marR="274320" indent="-136208" algn="just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Most important thing is </a:t>
            </a:r>
            <a:r>
              <a:rPr sz="1500" spc="-4" dirty="0"/>
              <a:t>to </a:t>
            </a:r>
            <a:r>
              <a:rPr sz="1500" dirty="0"/>
              <a:t>understand the ins and outs of the</a:t>
            </a:r>
            <a:r>
              <a:rPr sz="1500" spc="-161" dirty="0"/>
              <a:t> </a:t>
            </a:r>
            <a:r>
              <a:rPr sz="1500" dirty="0"/>
              <a:t>analysis  model you are using: what is it for and how does it behave under the  hood</a:t>
            </a:r>
            <a:endParaRPr sz="1500"/>
          </a:p>
          <a:p>
            <a:pPr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500" dirty="0"/>
              <a:t>The relationship of the model to your research</a:t>
            </a:r>
            <a:r>
              <a:rPr sz="1500" spc="-135" dirty="0"/>
              <a:t> </a:t>
            </a:r>
            <a:r>
              <a:rPr sz="1500" dirty="0"/>
              <a:t>question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5095399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53" dirty="0"/>
              <a:t>AND </a:t>
            </a:r>
            <a:r>
              <a:rPr sz="4050" spc="-172" dirty="0"/>
              <a:t>MANY</a:t>
            </a:r>
            <a:r>
              <a:rPr sz="4050" spc="-885" dirty="0"/>
              <a:t> </a:t>
            </a:r>
            <a:r>
              <a:rPr sz="4050" spc="-195" dirty="0"/>
              <a:t>OTHERS…</a:t>
            </a:r>
            <a:endParaRPr sz="4050" dirty="0"/>
          </a:p>
        </p:txBody>
      </p:sp>
    </p:spTree>
    <p:extLst>
      <p:ext uri="{BB962C8B-B14F-4D97-AF65-F5344CB8AC3E}">
        <p14:creationId xmlns:p14="http://schemas.microsoft.com/office/powerpoint/2010/main" val="3107023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2" y="84102"/>
            <a:ext cx="3338036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84" dirty="0"/>
              <a:t>IBM’S </a:t>
            </a:r>
            <a:r>
              <a:rPr sz="4050" spc="-172" dirty="0"/>
              <a:t>FOUR</a:t>
            </a:r>
            <a:r>
              <a:rPr sz="4050" spc="-761" dirty="0"/>
              <a:t> </a:t>
            </a:r>
            <a:r>
              <a:rPr sz="4050" spc="-116" dirty="0"/>
              <a:t>V</a:t>
            </a:r>
            <a:r>
              <a:rPr sz="2400" spc="-116" dirty="0"/>
              <a:t>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143000" y="678941"/>
            <a:ext cx="6858000" cy="42130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6641592" y="4848682"/>
            <a:ext cx="925830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rlito"/>
                <a:cs typeface="Carlito"/>
              </a:rPr>
              <a:t>(IBM</a:t>
            </a:r>
            <a:r>
              <a:rPr sz="1350" spc="-60" dirty="0">
                <a:latin typeface="Carlito"/>
                <a:cs typeface="Carlito"/>
              </a:rPr>
              <a:t> </a:t>
            </a:r>
            <a:r>
              <a:rPr sz="1350" dirty="0">
                <a:latin typeface="Carlito"/>
                <a:cs typeface="Carlito"/>
              </a:rPr>
              <a:t>2014b.)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94950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181672"/>
            <a:ext cx="6233636" cy="311043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lnSpc>
                <a:spcPts val="1376"/>
              </a:lnSpc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275" dirty="0"/>
              <a:t>Basically means that </a:t>
            </a:r>
            <a:r>
              <a:rPr sz="1275" spc="-4" dirty="0"/>
              <a:t>data analysis algorithm </a:t>
            </a:r>
            <a:r>
              <a:rPr sz="1275" dirty="0"/>
              <a:t>is </a:t>
            </a:r>
            <a:r>
              <a:rPr sz="1275" spc="-4" dirty="0"/>
              <a:t>able to </a:t>
            </a:r>
            <a:r>
              <a:rPr sz="1275" dirty="0"/>
              <a:t>“learn” </a:t>
            </a:r>
            <a:r>
              <a:rPr sz="1275" spc="-4" dirty="0"/>
              <a:t>and enhance</a:t>
            </a:r>
            <a:r>
              <a:rPr sz="1275" spc="41" dirty="0"/>
              <a:t> </a:t>
            </a:r>
            <a:r>
              <a:rPr sz="1275" spc="-4" dirty="0"/>
              <a:t>its</a:t>
            </a:r>
            <a:endParaRPr sz="1275"/>
          </a:p>
          <a:p>
            <a:pPr marL="145256">
              <a:lnSpc>
                <a:spcPts val="1376"/>
              </a:lnSpc>
            </a:pPr>
            <a:r>
              <a:rPr sz="1275" dirty="0"/>
              <a:t>performance iteratively from </a:t>
            </a:r>
            <a:r>
              <a:rPr sz="1275" spc="-4" dirty="0"/>
              <a:t>the</a:t>
            </a:r>
            <a:r>
              <a:rPr sz="1275" spc="-11" dirty="0"/>
              <a:t> </a:t>
            </a:r>
            <a:r>
              <a:rPr sz="1275" dirty="0"/>
              <a:t>data</a:t>
            </a:r>
            <a:endParaRPr sz="1275"/>
          </a:p>
          <a:p>
            <a:pPr marL="275749" lvl="1" indent="-130969">
              <a:buFont typeface="Arial"/>
              <a:buChar char="•"/>
              <a:tabLst>
                <a:tab pos="276225" algn="l"/>
              </a:tabLst>
            </a:pPr>
            <a:r>
              <a:rPr sz="1275" b="1" dirty="0"/>
              <a:t>1. </a:t>
            </a:r>
            <a:r>
              <a:rPr sz="1275" b="1" spc="-4" dirty="0"/>
              <a:t>Supervised </a:t>
            </a:r>
            <a:r>
              <a:rPr sz="1275" b="1" dirty="0"/>
              <a:t>machine</a:t>
            </a:r>
            <a:r>
              <a:rPr sz="1275" b="1" spc="26" dirty="0"/>
              <a:t> </a:t>
            </a:r>
            <a:r>
              <a:rPr sz="1275" b="1" dirty="0"/>
              <a:t>learning</a:t>
            </a:r>
            <a:endParaRPr sz="1275"/>
          </a:p>
          <a:p>
            <a:pPr marL="411480" lvl="2" indent="-136208">
              <a:buChar char="•"/>
              <a:tabLst>
                <a:tab pos="411956" algn="l"/>
              </a:tabLst>
            </a:pPr>
            <a:r>
              <a:rPr sz="1275" spc="4" dirty="0"/>
              <a:t>The </a:t>
            </a:r>
            <a:r>
              <a:rPr sz="1275" dirty="0"/>
              <a:t>algorithm is schooled based on some </a:t>
            </a:r>
            <a:r>
              <a:rPr sz="1275" spc="-4" dirty="0"/>
              <a:t>known </a:t>
            </a:r>
            <a:r>
              <a:rPr sz="1275" dirty="0"/>
              <a:t>labeled </a:t>
            </a:r>
            <a:r>
              <a:rPr sz="1275" spc="-4" dirty="0"/>
              <a:t>data </a:t>
            </a:r>
            <a:r>
              <a:rPr sz="1275" dirty="0"/>
              <a:t>(input/target</a:t>
            </a:r>
            <a:r>
              <a:rPr sz="1275" spc="30" dirty="0"/>
              <a:t> </a:t>
            </a:r>
            <a:r>
              <a:rPr sz="1275" dirty="0"/>
              <a:t>pairs)</a:t>
            </a:r>
            <a:endParaRPr sz="1275"/>
          </a:p>
          <a:p>
            <a:pPr marL="411480" marR="258128" lvl="2" indent="-136208">
              <a:lnSpc>
                <a:spcPts val="1223"/>
              </a:lnSpc>
              <a:spcBef>
                <a:spcPts val="296"/>
              </a:spcBef>
              <a:buChar char="•"/>
              <a:tabLst>
                <a:tab pos="411956" algn="l"/>
              </a:tabLst>
            </a:pPr>
            <a:r>
              <a:rPr sz="1275" spc="-4" dirty="0"/>
              <a:t>e.g. Netflix </a:t>
            </a:r>
            <a:r>
              <a:rPr sz="1275" dirty="0"/>
              <a:t>is able </a:t>
            </a:r>
            <a:r>
              <a:rPr sz="1275" spc="-4" dirty="0"/>
              <a:t>to </a:t>
            </a:r>
            <a:r>
              <a:rPr sz="1275" dirty="0"/>
              <a:t>suggest </a:t>
            </a:r>
            <a:r>
              <a:rPr sz="1275" spc="-8" dirty="0"/>
              <a:t>you </a:t>
            </a:r>
            <a:r>
              <a:rPr sz="1275" spc="-4" dirty="0"/>
              <a:t>better </a:t>
            </a:r>
            <a:r>
              <a:rPr sz="1275" dirty="0"/>
              <a:t>movies based on how </a:t>
            </a:r>
            <a:r>
              <a:rPr sz="1275" spc="-8" dirty="0"/>
              <a:t>you </a:t>
            </a:r>
            <a:r>
              <a:rPr sz="1275" dirty="0"/>
              <a:t>use </a:t>
            </a:r>
            <a:r>
              <a:rPr sz="1275" spc="-4" dirty="0"/>
              <a:t>it: </a:t>
            </a:r>
            <a:r>
              <a:rPr sz="1275" dirty="0"/>
              <a:t>By  </a:t>
            </a:r>
            <a:r>
              <a:rPr sz="1275" spc="-4" dirty="0"/>
              <a:t>watching </a:t>
            </a:r>
            <a:r>
              <a:rPr sz="1275" dirty="0"/>
              <a:t>and </a:t>
            </a:r>
            <a:r>
              <a:rPr sz="1275" spc="-4" dirty="0"/>
              <a:t>rating films </a:t>
            </a:r>
            <a:r>
              <a:rPr sz="1275" spc="-8" dirty="0"/>
              <a:t>you </a:t>
            </a:r>
            <a:r>
              <a:rPr sz="1275" dirty="0"/>
              <a:t>are teaching </a:t>
            </a:r>
            <a:r>
              <a:rPr sz="1275" spc="-4" dirty="0"/>
              <a:t>the </a:t>
            </a:r>
            <a:r>
              <a:rPr sz="1275" dirty="0"/>
              <a:t>machine how </a:t>
            </a:r>
            <a:r>
              <a:rPr sz="1275" spc="-4" dirty="0"/>
              <a:t>to </a:t>
            </a:r>
            <a:r>
              <a:rPr sz="1275" dirty="0"/>
              <a:t>suggest better  movies </a:t>
            </a:r>
            <a:r>
              <a:rPr sz="1275" spc="-4" dirty="0"/>
              <a:t>to</a:t>
            </a:r>
            <a:r>
              <a:rPr sz="1275" dirty="0"/>
              <a:t> </a:t>
            </a:r>
            <a:r>
              <a:rPr sz="1275" spc="-8" dirty="0"/>
              <a:t>you</a:t>
            </a:r>
            <a:endParaRPr sz="1275"/>
          </a:p>
          <a:p>
            <a:pPr marL="275749" lvl="1" indent="-130969">
              <a:spcBef>
                <a:spcPts val="15"/>
              </a:spcBef>
              <a:buFont typeface="Arial"/>
              <a:buChar char="•"/>
              <a:tabLst>
                <a:tab pos="276225" algn="l"/>
              </a:tabLst>
            </a:pPr>
            <a:r>
              <a:rPr sz="1275" b="1" dirty="0"/>
              <a:t>2. </a:t>
            </a:r>
            <a:r>
              <a:rPr sz="1275" b="1" spc="-4" dirty="0"/>
              <a:t>Semi-supervised </a:t>
            </a:r>
            <a:r>
              <a:rPr sz="1275" b="1" dirty="0"/>
              <a:t>machine</a:t>
            </a:r>
            <a:r>
              <a:rPr sz="1275" b="1" spc="30" dirty="0"/>
              <a:t> </a:t>
            </a:r>
            <a:r>
              <a:rPr sz="1275" b="1" dirty="0"/>
              <a:t>learning</a:t>
            </a:r>
            <a:endParaRPr sz="1275"/>
          </a:p>
          <a:p>
            <a:pPr marL="411480" marR="67151" lvl="2" indent="-136208">
              <a:lnSpc>
                <a:spcPct val="80000"/>
              </a:lnSpc>
              <a:spcBef>
                <a:spcPts val="307"/>
              </a:spcBef>
              <a:buChar char="•"/>
              <a:tabLst>
                <a:tab pos="411956" algn="l"/>
              </a:tabLst>
            </a:pPr>
            <a:r>
              <a:rPr sz="1275" spc="4" dirty="0"/>
              <a:t>The </a:t>
            </a:r>
            <a:r>
              <a:rPr sz="1275" dirty="0"/>
              <a:t>algorithm is schooled </a:t>
            </a:r>
            <a:r>
              <a:rPr sz="1275" spc="-8" dirty="0"/>
              <a:t>with </a:t>
            </a:r>
            <a:r>
              <a:rPr sz="1275" dirty="0"/>
              <a:t>a small set of labelet data (input/target pairs) and  a set of un labelet</a:t>
            </a:r>
            <a:r>
              <a:rPr sz="1275" spc="11" dirty="0"/>
              <a:t> </a:t>
            </a:r>
            <a:r>
              <a:rPr sz="1275" dirty="0"/>
              <a:t>data</a:t>
            </a:r>
            <a:endParaRPr sz="1275"/>
          </a:p>
          <a:p>
            <a:pPr marL="275749" lvl="1" indent="-130969">
              <a:buFont typeface="Arial"/>
              <a:buChar char="•"/>
              <a:tabLst>
                <a:tab pos="276225" algn="l"/>
              </a:tabLst>
            </a:pPr>
            <a:r>
              <a:rPr sz="1275" b="1" dirty="0"/>
              <a:t>3. </a:t>
            </a:r>
            <a:r>
              <a:rPr sz="1275" b="1" spc="-4" dirty="0"/>
              <a:t>Unsupervised </a:t>
            </a:r>
            <a:r>
              <a:rPr sz="1275" b="1" dirty="0"/>
              <a:t>machine</a:t>
            </a:r>
            <a:r>
              <a:rPr sz="1275" b="1" spc="15" dirty="0"/>
              <a:t> </a:t>
            </a:r>
            <a:r>
              <a:rPr sz="1275" b="1" dirty="0"/>
              <a:t>learning</a:t>
            </a:r>
            <a:endParaRPr sz="1275"/>
          </a:p>
          <a:p>
            <a:pPr marL="411480" lvl="2" indent="-136208">
              <a:buChar char="•"/>
              <a:tabLst>
                <a:tab pos="411956" algn="l"/>
              </a:tabLst>
            </a:pPr>
            <a:r>
              <a:rPr sz="1275" dirty="0"/>
              <a:t>No result-set data is given </a:t>
            </a:r>
            <a:r>
              <a:rPr sz="1275" spc="-4" dirty="0"/>
              <a:t>for </a:t>
            </a:r>
            <a:r>
              <a:rPr sz="1275" dirty="0"/>
              <a:t>the machine </a:t>
            </a:r>
            <a:r>
              <a:rPr sz="1275" spc="-4" dirty="0"/>
              <a:t>to</a:t>
            </a:r>
            <a:r>
              <a:rPr sz="1275" spc="8" dirty="0"/>
              <a:t> </a:t>
            </a:r>
            <a:r>
              <a:rPr sz="1275" dirty="0"/>
              <a:t>learn</a:t>
            </a:r>
            <a:endParaRPr sz="1275"/>
          </a:p>
          <a:p>
            <a:pPr marL="411480" lvl="2" indent="-136208">
              <a:lnSpc>
                <a:spcPts val="1376"/>
              </a:lnSpc>
              <a:buChar char="•"/>
              <a:tabLst>
                <a:tab pos="411956" algn="l"/>
              </a:tabLst>
            </a:pPr>
            <a:r>
              <a:rPr sz="1275" spc="4" dirty="0"/>
              <a:t>The </a:t>
            </a:r>
            <a:r>
              <a:rPr sz="1275" dirty="0"/>
              <a:t>algorithm is able </a:t>
            </a:r>
            <a:r>
              <a:rPr sz="1275" spc="-4" dirty="0"/>
              <a:t>to find patterns </a:t>
            </a:r>
            <a:r>
              <a:rPr sz="1275" dirty="0"/>
              <a:t>and </a:t>
            </a:r>
            <a:r>
              <a:rPr sz="1275" spc="-4" dirty="0"/>
              <a:t>structures from </a:t>
            </a:r>
            <a:r>
              <a:rPr sz="1275" dirty="0"/>
              <a:t>the data</a:t>
            </a:r>
            <a:r>
              <a:rPr sz="1275" spc="75" dirty="0"/>
              <a:t> </a:t>
            </a:r>
            <a:r>
              <a:rPr sz="1275" dirty="0"/>
              <a:t>automatically</a:t>
            </a:r>
            <a:endParaRPr sz="1275"/>
          </a:p>
          <a:p>
            <a:pPr marL="411480">
              <a:lnSpc>
                <a:spcPts val="1376"/>
              </a:lnSpc>
            </a:pPr>
            <a:r>
              <a:rPr sz="1275" spc="-4" dirty="0"/>
              <a:t>without </a:t>
            </a:r>
            <a:r>
              <a:rPr sz="1275" dirty="0"/>
              <a:t>any</a:t>
            </a:r>
            <a:r>
              <a:rPr sz="1275" spc="8" dirty="0"/>
              <a:t> </a:t>
            </a:r>
            <a:r>
              <a:rPr sz="1275" dirty="0"/>
              <a:t>pre-learning</a:t>
            </a:r>
            <a:endParaRPr sz="1275"/>
          </a:p>
          <a:p>
            <a:pPr marL="275749" lvl="1" indent="-130969">
              <a:spcBef>
                <a:spcPts val="4"/>
              </a:spcBef>
              <a:buFont typeface="Arial"/>
              <a:buChar char="•"/>
              <a:tabLst>
                <a:tab pos="276225" algn="l"/>
              </a:tabLst>
            </a:pPr>
            <a:r>
              <a:rPr sz="1275" b="1" dirty="0"/>
              <a:t>4. Reinforcement machine</a:t>
            </a:r>
            <a:r>
              <a:rPr sz="1275" b="1" spc="-19" dirty="0"/>
              <a:t> </a:t>
            </a:r>
            <a:r>
              <a:rPr sz="1275" b="1" dirty="0"/>
              <a:t>learning</a:t>
            </a:r>
            <a:endParaRPr sz="1275"/>
          </a:p>
          <a:p>
            <a:pPr marL="411480" marR="144304" lvl="2" indent="-136208">
              <a:lnSpc>
                <a:spcPct val="80000"/>
              </a:lnSpc>
              <a:spcBef>
                <a:spcPts val="304"/>
              </a:spcBef>
              <a:buChar char="•"/>
              <a:tabLst>
                <a:tab pos="411956" algn="l"/>
              </a:tabLst>
            </a:pPr>
            <a:r>
              <a:rPr sz="1275" dirty="0"/>
              <a:t>Algorithm has a certain goal and it </a:t>
            </a:r>
            <a:r>
              <a:rPr sz="1275" spc="-4" dirty="0"/>
              <a:t>interacts </a:t>
            </a:r>
            <a:r>
              <a:rPr sz="1275" spc="-8" dirty="0"/>
              <a:t>with </a:t>
            </a:r>
            <a:r>
              <a:rPr sz="1275" dirty="0"/>
              <a:t>a </a:t>
            </a:r>
            <a:r>
              <a:rPr sz="1275" spc="-4" dirty="0"/>
              <a:t>dynamic </a:t>
            </a:r>
            <a:r>
              <a:rPr sz="1275" dirty="0"/>
              <a:t>environment, </a:t>
            </a:r>
            <a:r>
              <a:rPr sz="1275" spc="-4" dirty="0"/>
              <a:t>which  </a:t>
            </a:r>
            <a:r>
              <a:rPr sz="1275" dirty="0"/>
              <a:t>gives it </a:t>
            </a:r>
            <a:r>
              <a:rPr sz="1275" spc="-4" dirty="0"/>
              <a:t>rewards </a:t>
            </a:r>
            <a:r>
              <a:rPr sz="1275" dirty="0"/>
              <a:t>based on</a:t>
            </a:r>
            <a:r>
              <a:rPr sz="1275" spc="8" dirty="0"/>
              <a:t> </a:t>
            </a:r>
            <a:r>
              <a:rPr sz="1275" dirty="0"/>
              <a:t>actions</a:t>
            </a:r>
            <a:endParaRPr sz="127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4733449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99" dirty="0"/>
              <a:t>MACHINE</a:t>
            </a:r>
            <a:r>
              <a:rPr sz="4050" spc="-476" dirty="0"/>
              <a:t> </a:t>
            </a:r>
            <a:r>
              <a:rPr sz="4050" spc="-203" dirty="0"/>
              <a:t>LEARNING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23269813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80743" y="1895089"/>
            <a:ext cx="5837873" cy="771365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950" spc="-304" dirty="0"/>
              <a:t>WHERE</a:t>
            </a:r>
            <a:r>
              <a:rPr sz="4950" spc="-855" dirty="0"/>
              <a:t> </a:t>
            </a:r>
            <a:r>
              <a:rPr sz="4950" spc="-236" dirty="0"/>
              <a:t>TO</a:t>
            </a:r>
            <a:r>
              <a:rPr sz="4950" spc="-761" dirty="0"/>
              <a:t> </a:t>
            </a:r>
            <a:r>
              <a:rPr sz="4950" spc="-251" dirty="0"/>
              <a:t>GET</a:t>
            </a:r>
            <a:r>
              <a:rPr sz="4950" spc="-851" dirty="0"/>
              <a:t> </a:t>
            </a:r>
            <a:r>
              <a:rPr sz="4950" spc="-469" dirty="0"/>
              <a:t>DATA</a:t>
            </a:r>
            <a:endParaRPr sz="4950"/>
          </a:p>
        </p:txBody>
      </p:sp>
    </p:spTree>
    <p:extLst>
      <p:ext uri="{BB962C8B-B14F-4D97-AF65-F5344CB8AC3E}">
        <p14:creationId xmlns:p14="http://schemas.microsoft.com/office/powerpoint/2010/main" val="3468657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08105"/>
            <a:ext cx="3657124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319" dirty="0"/>
              <a:t>DATA</a:t>
            </a:r>
            <a:r>
              <a:rPr sz="4050" spc="-754" dirty="0"/>
              <a:t> </a:t>
            </a:r>
            <a:r>
              <a:rPr sz="4050" spc="-195" dirty="0"/>
              <a:t>SOURCES</a:t>
            </a:r>
            <a:endParaRPr sz="4050" dirty="0"/>
          </a:p>
        </p:txBody>
      </p:sp>
      <p:sp>
        <p:nvSpPr>
          <p:cNvPr id="3" name="object 3"/>
          <p:cNvSpPr txBox="1"/>
          <p:nvPr/>
        </p:nvSpPr>
        <p:spPr>
          <a:xfrm>
            <a:off x="1410082" y="615220"/>
            <a:ext cx="6136481" cy="316782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spcBef>
                <a:spcPts val="79"/>
              </a:spcBef>
            </a:pPr>
            <a:r>
              <a:rPr sz="2400" spc="-172" dirty="0"/>
              <a:t>MAIN</a:t>
            </a:r>
            <a:r>
              <a:rPr sz="2400" spc="-499" dirty="0"/>
              <a:t> </a:t>
            </a:r>
            <a:r>
              <a:rPr sz="2400" spc="-184" dirty="0"/>
              <a:t>TYPES</a:t>
            </a:r>
            <a:endParaRPr sz="2400"/>
          </a:p>
          <a:p>
            <a:pPr marL="145256" indent="-136208">
              <a:spcBef>
                <a:spcPts val="1538"/>
              </a:spcBef>
              <a:buFont typeface="Arial"/>
              <a:buChar char="•"/>
              <a:tabLst>
                <a:tab pos="145733" algn="l"/>
              </a:tabLst>
            </a:pPr>
            <a:r>
              <a:rPr sz="1425" b="1" spc="-4" dirty="0"/>
              <a:t>Ready Data Sets </a:t>
            </a:r>
            <a:r>
              <a:rPr sz="1425" spc="-4" dirty="0"/>
              <a:t>= Many public data sets provided by different</a:t>
            </a:r>
            <a:r>
              <a:rPr sz="1425" spc="225" dirty="0"/>
              <a:t> </a:t>
            </a:r>
            <a:r>
              <a:rPr sz="1425" spc="-4" dirty="0"/>
              <a:t>institutions</a:t>
            </a:r>
            <a:endParaRPr sz="1425"/>
          </a:p>
          <a:p>
            <a:pPr marL="145256" marR="110490" indent="-136208">
              <a:lnSpc>
                <a:spcPct val="80100"/>
              </a:lnSpc>
              <a:spcBef>
                <a:spcPts val="338"/>
              </a:spcBef>
              <a:buFont typeface="Arial"/>
              <a:buChar char="•"/>
              <a:tabLst>
                <a:tab pos="145733" algn="l"/>
              </a:tabLst>
            </a:pPr>
            <a:r>
              <a:rPr sz="1425" b="1" spc="-11" dirty="0"/>
              <a:t>Web </a:t>
            </a:r>
            <a:r>
              <a:rPr sz="1425" b="1" spc="-4" dirty="0"/>
              <a:t>APIs </a:t>
            </a:r>
            <a:r>
              <a:rPr sz="1425" spc="-4" dirty="0"/>
              <a:t>= Application programming </a:t>
            </a:r>
            <a:r>
              <a:rPr sz="1425" dirty="0"/>
              <a:t>interfaces, that gives </a:t>
            </a:r>
            <a:r>
              <a:rPr sz="1425" spc="-4" dirty="0"/>
              <a:t>you data in  structured format. For example facebook and twitter have APIs for getting  data</a:t>
            </a:r>
            <a:endParaRPr sz="1425"/>
          </a:p>
          <a:p>
            <a:pPr marL="145256" marR="325279" indent="-136208">
              <a:lnSpc>
                <a:spcPts val="1365"/>
              </a:lnSpc>
              <a:spcBef>
                <a:spcPts val="334"/>
              </a:spcBef>
              <a:buFont typeface="Arial"/>
              <a:buChar char="•"/>
              <a:tabLst>
                <a:tab pos="145733" algn="l"/>
              </a:tabLst>
            </a:pPr>
            <a:r>
              <a:rPr sz="1425" b="1" spc="-15" dirty="0"/>
              <a:t>Web </a:t>
            </a:r>
            <a:r>
              <a:rPr sz="1425" b="1" spc="-4" dirty="0"/>
              <a:t>Scraping </a:t>
            </a:r>
            <a:r>
              <a:rPr sz="1425" spc="-4" dirty="0"/>
              <a:t>= Gather the information automatically from webpages,  </a:t>
            </a:r>
            <a:r>
              <a:rPr sz="1425" spc="-8" dirty="0"/>
              <a:t>when </a:t>
            </a:r>
            <a:r>
              <a:rPr sz="1425" spc="-4" dirty="0"/>
              <a:t>it is</a:t>
            </a:r>
            <a:r>
              <a:rPr sz="1425" spc="26" dirty="0"/>
              <a:t> </a:t>
            </a:r>
            <a:r>
              <a:rPr sz="1425" spc="-4" dirty="0"/>
              <a:t>allowed.</a:t>
            </a:r>
            <a:endParaRPr sz="1425"/>
          </a:p>
          <a:p>
            <a:pPr marL="145256" indent="-136208">
              <a:spcBef>
                <a:spcPts val="15"/>
              </a:spcBef>
              <a:buFont typeface="Arial"/>
              <a:buChar char="•"/>
              <a:tabLst>
                <a:tab pos="145733" algn="l"/>
              </a:tabLst>
            </a:pPr>
            <a:r>
              <a:rPr sz="1425" b="1" spc="-4" dirty="0"/>
              <a:t>Data Bases = </a:t>
            </a:r>
            <a:r>
              <a:rPr sz="1425" spc="-4" dirty="0"/>
              <a:t>Quering databases directly </a:t>
            </a:r>
            <a:r>
              <a:rPr sz="1425" spc="-8" dirty="0"/>
              <a:t>with </a:t>
            </a:r>
            <a:r>
              <a:rPr sz="1425" spc="-4" dirty="0"/>
              <a:t>query languages </a:t>
            </a:r>
            <a:r>
              <a:rPr sz="1425" dirty="0"/>
              <a:t>(e.g</a:t>
            </a:r>
            <a:r>
              <a:rPr sz="1425" spc="289" dirty="0"/>
              <a:t> </a:t>
            </a:r>
            <a:r>
              <a:rPr sz="1425" spc="-4" dirty="0"/>
              <a:t>SQL</a:t>
            </a:r>
            <a:r>
              <a:rPr sz="1425" b="1" spc="-4" dirty="0"/>
              <a:t>)</a:t>
            </a:r>
            <a:endParaRPr sz="1425"/>
          </a:p>
          <a:p>
            <a:pPr marL="145256" marR="3810" indent="-136208">
              <a:lnSpc>
                <a:spcPts val="1365"/>
              </a:lnSpc>
              <a:spcBef>
                <a:spcPts val="334"/>
              </a:spcBef>
              <a:buFont typeface="Arial"/>
              <a:buChar char="•"/>
              <a:tabLst>
                <a:tab pos="145733" algn="l"/>
              </a:tabLst>
            </a:pPr>
            <a:r>
              <a:rPr sz="1425" b="1" spc="-4" dirty="0"/>
              <a:t>Custom data gathering process </a:t>
            </a:r>
            <a:r>
              <a:rPr sz="1425" spc="-4" dirty="0"/>
              <a:t>= the traditional research data gathering  (surveys,</a:t>
            </a:r>
            <a:r>
              <a:rPr sz="1425" spc="4" dirty="0"/>
              <a:t> </a:t>
            </a:r>
            <a:r>
              <a:rPr sz="1425" spc="-4" dirty="0"/>
              <a:t>interviews…)</a:t>
            </a:r>
            <a:endParaRPr sz="1425"/>
          </a:p>
          <a:p>
            <a:pPr>
              <a:spcBef>
                <a:spcPts val="41"/>
              </a:spcBef>
              <a:buFont typeface="Arial"/>
              <a:buChar char="•"/>
            </a:pPr>
            <a:endParaRPr sz="1763"/>
          </a:p>
          <a:p>
            <a:pPr marL="145256" marR="247174" indent="-136208">
              <a:lnSpc>
                <a:spcPct val="80000"/>
              </a:lnSpc>
              <a:buChar char="•"/>
              <a:tabLst>
                <a:tab pos="145733" algn="l"/>
              </a:tabLst>
            </a:pPr>
            <a:r>
              <a:rPr sz="1425" spc="-4" dirty="0"/>
              <a:t>Open Data and Open Science growing trends: governments opening  providing APIs and Data Sets to different kinds of public data (e.g. fiscal  information,</a:t>
            </a:r>
            <a:r>
              <a:rPr sz="1425" spc="19" dirty="0"/>
              <a:t> </a:t>
            </a:r>
            <a:r>
              <a:rPr sz="1425" spc="-4" dirty="0"/>
              <a:t>expenses)</a:t>
            </a:r>
            <a:endParaRPr sz="1425"/>
          </a:p>
        </p:txBody>
      </p:sp>
    </p:spTree>
    <p:extLst>
      <p:ext uri="{BB962C8B-B14F-4D97-AF65-F5344CB8AC3E}">
        <p14:creationId xmlns:p14="http://schemas.microsoft.com/office/powerpoint/2010/main" val="1996943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629801" y="2417861"/>
            <a:ext cx="38843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https://kbig.kr/portal/kbig/datacube/dataset/info</a:t>
            </a:r>
          </a:p>
        </p:txBody>
      </p:sp>
    </p:spTree>
    <p:extLst>
      <p:ext uri="{BB962C8B-B14F-4D97-AF65-F5344CB8AC3E}">
        <p14:creationId xmlns:p14="http://schemas.microsoft.com/office/powerpoint/2010/main" val="30946761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165670"/>
            <a:ext cx="5738813" cy="3568445"/>
          </a:xfrm>
          <a:prstGeom prst="rect">
            <a:avLst/>
          </a:prstGeom>
        </p:spPr>
        <p:txBody>
          <a:bodyPr vert="horz" wrap="square" lIns="0" tIns="60484" rIns="0" bIns="0" rtlCol="0">
            <a:spAutoFit/>
          </a:bodyPr>
          <a:lstStyle/>
          <a:p>
            <a:pPr marL="145256" marR="3810" indent="-136208">
              <a:lnSpc>
                <a:spcPts val="1658"/>
              </a:lnSpc>
              <a:spcBef>
                <a:spcPts val="476"/>
              </a:spcBef>
              <a:buFont typeface="Arial"/>
              <a:buChar char="•"/>
              <a:tabLst>
                <a:tab pos="145733" algn="l"/>
              </a:tabLst>
            </a:pPr>
            <a:r>
              <a:rPr sz="1725" b="1" spc="-4" dirty="0"/>
              <a:t>The </a:t>
            </a:r>
            <a:r>
              <a:rPr sz="1725" b="1" dirty="0"/>
              <a:t>Internet is </a:t>
            </a:r>
            <a:r>
              <a:rPr sz="1725" b="1" spc="-4" dirty="0"/>
              <a:t>full </a:t>
            </a:r>
            <a:r>
              <a:rPr sz="1725" b="1" dirty="0"/>
              <a:t>of </a:t>
            </a:r>
            <a:r>
              <a:rPr sz="1725" b="1" spc="-4" dirty="0"/>
              <a:t>open datasets </a:t>
            </a:r>
            <a:r>
              <a:rPr sz="1725" b="1" dirty="0"/>
              <a:t>of different</a:t>
            </a:r>
            <a:r>
              <a:rPr sz="1725" b="1" spc="-146" dirty="0"/>
              <a:t> </a:t>
            </a:r>
            <a:r>
              <a:rPr sz="1725" b="1" dirty="0"/>
              <a:t>kinds!  Some</a:t>
            </a:r>
            <a:r>
              <a:rPr sz="1725" b="1" spc="-15" dirty="0"/>
              <a:t> </a:t>
            </a:r>
            <a:r>
              <a:rPr sz="1725" b="1" dirty="0"/>
              <a:t>examples:</a:t>
            </a:r>
            <a:endParaRPr sz="1725"/>
          </a:p>
          <a:p>
            <a:pPr marL="145256" indent="-136208">
              <a:spcBef>
                <a:spcPts val="30"/>
              </a:spcBef>
              <a:buChar char="•"/>
              <a:tabLst>
                <a:tab pos="145733" algn="l"/>
              </a:tabLst>
            </a:pPr>
            <a:r>
              <a:rPr sz="1050" dirty="0"/>
              <a:t>Economics</a:t>
            </a:r>
            <a:endParaRPr sz="1050"/>
          </a:p>
          <a:p>
            <a:pPr marL="548640" lvl="1" indent="-137636">
              <a:spcBef>
                <a:spcPts val="11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dirty="0"/>
              <a:t>American Economic Ass. </a:t>
            </a:r>
            <a:r>
              <a:rPr sz="825" spc="-4" dirty="0"/>
              <a:t>(AEA):</a:t>
            </a:r>
            <a:r>
              <a:rPr sz="825" spc="-30" dirty="0"/>
              <a:t> </a:t>
            </a:r>
            <a:r>
              <a:rPr sz="825" spc="-4" dirty="0">
                <a:hlinkClick r:id="rId2"/>
              </a:rPr>
              <a:t>http://www.aeaweb.org/RFE/toc.php?show=complete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dirty="0"/>
              <a:t>Gapminder:</a:t>
            </a:r>
            <a:r>
              <a:rPr sz="825" spc="-30" dirty="0"/>
              <a:t> </a:t>
            </a:r>
            <a:r>
              <a:rPr sz="825" spc="-4" dirty="0">
                <a:hlinkClick r:id="rId3"/>
              </a:rPr>
              <a:t>http://www.gapminder.org/data/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8" dirty="0"/>
              <a:t>UMD::</a:t>
            </a:r>
            <a:r>
              <a:rPr sz="825" spc="-4" dirty="0"/>
              <a:t> </a:t>
            </a:r>
            <a:r>
              <a:rPr sz="825" spc="-4" dirty="0">
                <a:hlinkClick r:id="rId4"/>
              </a:rPr>
              <a:t>http://inforumweb.umd.edu/econdata/econdata.html</a:t>
            </a:r>
            <a:endParaRPr sz="825"/>
          </a:p>
          <a:p>
            <a:pPr marL="548640" lvl="1" indent="-137636">
              <a:lnSpc>
                <a:spcPts val="986"/>
              </a:lnSpc>
              <a:buChar char="•"/>
              <a:tabLst>
                <a:tab pos="548640" algn="l"/>
                <a:tab pos="549116" algn="l"/>
              </a:tabLst>
            </a:pPr>
            <a:r>
              <a:rPr sz="825" spc="4" dirty="0"/>
              <a:t>World </a:t>
            </a:r>
            <a:r>
              <a:rPr sz="825" dirty="0"/>
              <a:t>bank:</a:t>
            </a:r>
            <a:r>
              <a:rPr sz="825" spc="-53" dirty="0"/>
              <a:t> </a:t>
            </a:r>
            <a:r>
              <a:rPr sz="825" spc="-4" dirty="0">
                <a:hlinkClick r:id="rId5"/>
              </a:rPr>
              <a:t>http://data.worldbank.org/indicator</a:t>
            </a:r>
            <a:endParaRPr sz="825"/>
          </a:p>
          <a:p>
            <a:pPr marL="145256" indent="-136208">
              <a:lnSpc>
                <a:spcPts val="1256"/>
              </a:lnSpc>
              <a:buChar char="•"/>
              <a:tabLst>
                <a:tab pos="145733" algn="l"/>
              </a:tabLst>
            </a:pPr>
            <a:r>
              <a:rPr sz="1050" dirty="0"/>
              <a:t>Finance</a:t>
            </a:r>
            <a:endParaRPr sz="1050"/>
          </a:p>
          <a:p>
            <a:pPr marL="548640" lvl="1" indent="-137636">
              <a:spcBef>
                <a:spcPts val="8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CBOE </a:t>
            </a:r>
            <a:r>
              <a:rPr sz="825" dirty="0"/>
              <a:t>Futures </a:t>
            </a:r>
            <a:r>
              <a:rPr sz="825" spc="-4" dirty="0"/>
              <a:t>Exchange:</a:t>
            </a:r>
            <a:r>
              <a:rPr sz="825" spc="-26" dirty="0"/>
              <a:t> </a:t>
            </a:r>
            <a:r>
              <a:rPr sz="825" spc="-4" dirty="0">
                <a:hlinkClick r:id="rId6"/>
              </a:rPr>
              <a:t>http://cfe.cboe.com/Data/</a:t>
            </a:r>
            <a:endParaRPr sz="825"/>
          </a:p>
          <a:p>
            <a:pPr marL="548640" lvl="1" indent="-137636">
              <a:spcBef>
                <a:spcPts val="4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Google Finance: https://</a:t>
            </a:r>
            <a:r>
              <a:rPr sz="825" spc="-4" dirty="0">
                <a:hlinkClick r:id="rId7"/>
              </a:rPr>
              <a:t>www.google.com/finance</a:t>
            </a:r>
            <a:r>
              <a:rPr sz="825" spc="-30" dirty="0">
                <a:hlinkClick r:id="rId7"/>
              </a:rPr>
              <a:t> </a:t>
            </a:r>
            <a:r>
              <a:rPr sz="825" spc="-4" dirty="0"/>
              <a:t>(R)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Google </a:t>
            </a:r>
            <a:r>
              <a:rPr sz="825" dirty="0"/>
              <a:t>Trends:</a:t>
            </a:r>
            <a:r>
              <a:rPr sz="825" spc="-26" dirty="0"/>
              <a:t> </a:t>
            </a:r>
            <a:r>
              <a:rPr sz="825" spc="-4" dirty="0">
                <a:hlinkClick r:id="rId8"/>
              </a:rPr>
              <a:t>http://www.google.com/trends?q=google&amp;ctab=0&amp;geo=all&amp;date=all&amp;sort=0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St Louis </a:t>
            </a:r>
            <a:r>
              <a:rPr sz="825" dirty="0"/>
              <a:t>Fed: </a:t>
            </a:r>
            <a:r>
              <a:rPr sz="825" spc="-4" dirty="0">
                <a:hlinkClick r:id="rId9"/>
              </a:rPr>
              <a:t>http://research.stlouisfed.org/fred2/</a:t>
            </a:r>
            <a:r>
              <a:rPr sz="825" spc="-45" dirty="0">
                <a:hlinkClick r:id="rId9"/>
              </a:rPr>
              <a:t> </a:t>
            </a:r>
            <a:r>
              <a:rPr sz="825" spc="-4" dirty="0"/>
              <a:t>(R)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NASDAQ:</a:t>
            </a:r>
            <a:r>
              <a:rPr sz="825" spc="15" dirty="0"/>
              <a:t> </a:t>
            </a:r>
            <a:r>
              <a:rPr sz="825" spc="-4" dirty="0"/>
              <a:t>https://data.nasdaq.com/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OANDA: </a:t>
            </a:r>
            <a:r>
              <a:rPr sz="825" spc="-4" dirty="0">
                <a:hlinkClick r:id="rId10"/>
              </a:rPr>
              <a:t>http://www.oanda.com/</a:t>
            </a:r>
            <a:r>
              <a:rPr sz="825" spc="-26" dirty="0">
                <a:hlinkClick r:id="rId10"/>
              </a:rPr>
              <a:t> </a:t>
            </a:r>
            <a:r>
              <a:rPr sz="825" spc="-4" dirty="0"/>
              <a:t>(R)</a:t>
            </a:r>
            <a:endParaRPr sz="825"/>
          </a:p>
          <a:p>
            <a:pPr marL="548640" lvl="1" indent="-137636">
              <a:lnSpc>
                <a:spcPts val="986"/>
              </a:lnSpc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Quandl:</a:t>
            </a:r>
            <a:r>
              <a:rPr sz="825" spc="-11" dirty="0"/>
              <a:t> </a:t>
            </a:r>
            <a:r>
              <a:rPr sz="825" spc="-4" dirty="0">
                <a:hlinkClick r:id="rId11"/>
              </a:rPr>
              <a:t>http://www.quandl.com/</a:t>
            </a:r>
            <a:endParaRPr sz="825"/>
          </a:p>
          <a:p>
            <a:pPr marL="548640" lvl="1" indent="-137636">
              <a:lnSpc>
                <a:spcPts val="1256"/>
              </a:lnSpc>
              <a:buChar char="•"/>
              <a:tabLst>
                <a:tab pos="548640" algn="l"/>
                <a:tab pos="549116" algn="l"/>
              </a:tabLst>
            </a:pPr>
            <a:r>
              <a:rPr sz="825" dirty="0"/>
              <a:t>Yahoo </a:t>
            </a:r>
            <a:r>
              <a:rPr sz="825" spc="-4" dirty="0"/>
              <a:t>Finance: </a:t>
            </a:r>
            <a:r>
              <a:rPr sz="825" spc="-4" dirty="0">
                <a:hlinkClick r:id="rId12"/>
              </a:rPr>
              <a:t>http://finance.yahoo.com/</a:t>
            </a:r>
            <a:r>
              <a:rPr sz="825" spc="-38" dirty="0">
                <a:hlinkClick r:id="rId12"/>
              </a:rPr>
              <a:t> </a:t>
            </a:r>
            <a:r>
              <a:rPr sz="825" spc="-4" dirty="0"/>
              <a:t>(R</a:t>
            </a:r>
            <a:r>
              <a:rPr sz="1050" spc="-4" dirty="0"/>
              <a:t>)</a:t>
            </a:r>
            <a:endParaRPr sz="1050"/>
          </a:p>
          <a:p>
            <a:pPr marL="145256" indent="-136208">
              <a:buChar char="•"/>
              <a:tabLst>
                <a:tab pos="145733" algn="l"/>
              </a:tabLst>
            </a:pPr>
            <a:r>
              <a:rPr sz="1050" dirty="0"/>
              <a:t>Social</a:t>
            </a:r>
            <a:r>
              <a:rPr sz="1050" spc="-19" dirty="0"/>
              <a:t> </a:t>
            </a:r>
            <a:r>
              <a:rPr sz="1050" dirty="0"/>
              <a:t>Sciences</a:t>
            </a:r>
            <a:endParaRPr sz="1050"/>
          </a:p>
          <a:p>
            <a:pPr marL="548640" lvl="1" indent="-137636">
              <a:spcBef>
                <a:spcPts val="8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dirty="0"/>
              <a:t>General </a:t>
            </a:r>
            <a:r>
              <a:rPr sz="825" spc="-4" dirty="0"/>
              <a:t>Social Survey:</a:t>
            </a:r>
            <a:r>
              <a:rPr sz="825" spc="-19" dirty="0"/>
              <a:t> </a:t>
            </a:r>
            <a:r>
              <a:rPr sz="825" spc="-4" dirty="0">
                <a:hlinkClick r:id="rId13"/>
              </a:rPr>
              <a:t>http://www3.norc.org/GSS+Website/</a:t>
            </a:r>
            <a:endParaRPr sz="825"/>
          </a:p>
          <a:p>
            <a:pPr marL="548640" lvl="1" indent="-137636">
              <a:spcBef>
                <a:spcPts val="4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ICPSR: </a:t>
            </a:r>
            <a:r>
              <a:rPr sz="825" spc="-4" dirty="0">
                <a:hlinkClick r:id="rId14"/>
              </a:rPr>
              <a:t>http://www.icpsr.umich.edu/icpsrweb/ICPSR/access/index.jsp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dirty="0"/>
              <a:t>Pew Research:</a:t>
            </a:r>
            <a:r>
              <a:rPr sz="825" spc="-15" dirty="0"/>
              <a:t> </a:t>
            </a:r>
            <a:r>
              <a:rPr sz="825" spc="-4" dirty="0">
                <a:hlinkClick r:id="rId15"/>
              </a:rPr>
              <a:t>http://www.pewinternet.org/datasets/pages/2/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SNAP:</a:t>
            </a:r>
            <a:r>
              <a:rPr sz="825" spc="8" dirty="0"/>
              <a:t> </a:t>
            </a:r>
            <a:r>
              <a:rPr sz="825" spc="-4" dirty="0">
                <a:hlinkClick r:id="rId16"/>
              </a:rPr>
              <a:t>http://snap.stanford.edu/data/index.html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  <a:tab pos="3027997" algn="l"/>
              </a:tabLst>
            </a:pPr>
            <a:r>
              <a:rPr sz="825" spc="-4" dirty="0"/>
              <a:t>UCLA Social Sciences</a:t>
            </a:r>
            <a:r>
              <a:rPr sz="825" spc="113" dirty="0"/>
              <a:t> </a:t>
            </a:r>
            <a:r>
              <a:rPr sz="825" spc="-4" dirty="0"/>
              <a:t>Archive:</a:t>
            </a:r>
            <a:r>
              <a:rPr sz="825" spc="23" dirty="0"/>
              <a:t> </a:t>
            </a:r>
            <a:r>
              <a:rPr sz="825" spc="-4" dirty="0">
                <a:hlinkClick r:id="rId17"/>
              </a:rPr>
              <a:t>http://dataarchives.</a:t>
            </a:r>
            <a:r>
              <a:rPr sz="825" spc="-4" dirty="0"/>
              <a:t>	.ucl</a:t>
            </a:r>
            <a:r>
              <a:rPr sz="825" spc="8" dirty="0"/>
              <a:t> </a:t>
            </a:r>
            <a:r>
              <a:rPr sz="825" spc="-4" dirty="0"/>
              <a:t>edu/Home.DataPortals.htm</a:t>
            </a:r>
            <a:endParaRPr sz="825"/>
          </a:p>
          <a:p>
            <a:pPr marL="548640" lvl="1" indent="-137636"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UPJOHN </a:t>
            </a:r>
            <a:r>
              <a:rPr sz="825" dirty="0"/>
              <a:t>INST:</a:t>
            </a:r>
            <a:r>
              <a:rPr sz="825" spc="-11" dirty="0">
                <a:solidFill>
                  <a:srgbClr val="FBA211"/>
                </a:solidFill>
              </a:rPr>
              <a:t> </a:t>
            </a:r>
            <a:r>
              <a:rPr sz="825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18"/>
              </a:rPr>
              <a:t>http://www.upjohn.org/erdc/erdc.html</a:t>
            </a:r>
            <a:endParaRPr sz="825"/>
          </a:p>
          <a:p>
            <a:pPr lvl="1">
              <a:spcBef>
                <a:spcPts val="38"/>
              </a:spcBef>
              <a:buFont typeface="Arial"/>
              <a:buChar char="•"/>
            </a:pPr>
            <a:endParaRPr sz="825"/>
          </a:p>
          <a:p>
            <a:pPr marL="548640" lvl="1" indent="-137636">
              <a:spcBef>
                <a:spcPts val="4"/>
              </a:spcBef>
              <a:buChar char="•"/>
              <a:tabLst>
                <a:tab pos="548640" algn="l"/>
                <a:tab pos="549116" algn="l"/>
              </a:tabLst>
            </a:pPr>
            <a:r>
              <a:rPr sz="825" spc="-4" dirty="0"/>
              <a:t>FROM: </a:t>
            </a:r>
            <a:r>
              <a:rPr sz="825" spc="-4" dirty="0">
                <a:hlinkClick r:id="rId19"/>
              </a:rPr>
              <a:t>http://www.inside-r.org/howto/finding-data-internet</a:t>
            </a:r>
            <a:endParaRPr sz="825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6229826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03" dirty="0"/>
              <a:t>INTERNET</a:t>
            </a:r>
            <a:r>
              <a:rPr sz="4050" spc="-536" dirty="0"/>
              <a:t> </a:t>
            </a:r>
            <a:r>
              <a:rPr sz="4050" spc="-116" dirty="0"/>
              <a:t>IS</a:t>
            </a:r>
            <a:r>
              <a:rPr sz="4050" spc="-461" dirty="0"/>
              <a:t> </a:t>
            </a:r>
            <a:r>
              <a:rPr sz="4050" spc="-172" dirty="0"/>
              <a:t>FULL</a:t>
            </a:r>
            <a:r>
              <a:rPr sz="4050" spc="-614" dirty="0"/>
              <a:t> </a:t>
            </a:r>
            <a:r>
              <a:rPr sz="4050" spc="-113" dirty="0"/>
              <a:t>OF</a:t>
            </a:r>
            <a:r>
              <a:rPr sz="4050" spc="-461" dirty="0"/>
              <a:t> </a:t>
            </a:r>
            <a:r>
              <a:rPr sz="4050" spc="-319" dirty="0"/>
              <a:t>DATA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3342256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134955"/>
            <a:ext cx="5897880" cy="516969"/>
          </a:xfrm>
          <a:prstGeom prst="rect">
            <a:avLst/>
          </a:prstGeom>
        </p:spPr>
        <p:txBody>
          <a:bodyPr vert="horz" wrap="square" lIns="0" tIns="9049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pc="-158" dirty="0"/>
              <a:t>WEB</a:t>
            </a:r>
            <a:r>
              <a:rPr spc="-465" dirty="0"/>
              <a:t> </a:t>
            </a:r>
            <a:r>
              <a:rPr spc="-206" dirty="0"/>
              <a:t>SCRAPING,</a:t>
            </a:r>
            <a:r>
              <a:rPr spc="-608" dirty="0"/>
              <a:t> </a:t>
            </a:r>
            <a:r>
              <a:rPr spc="-172" dirty="0"/>
              <a:t>APIS</a:t>
            </a:r>
            <a:r>
              <a:rPr spc="-472" dirty="0"/>
              <a:t> </a:t>
            </a:r>
            <a:r>
              <a:rPr spc="-4" dirty="0"/>
              <a:t>&amp;</a:t>
            </a:r>
            <a:r>
              <a:rPr spc="-472" dirty="0"/>
              <a:t> </a:t>
            </a:r>
            <a:r>
              <a:rPr spc="-255" dirty="0"/>
              <a:t>DATABASES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26740" y="3729608"/>
            <a:ext cx="2014061" cy="1242536"/>
            <a:chOff x="3311652" y="4972811"/>
            <a:chExt cx="2685415" cy="1656714"/>
          </a:xfrm>
        </p:grpSpPr>
        <p:sp>
          <p:nvSpPr>
            <p:cNvPr id="4" name="object 4"/>
            <p:cNvSpPr/>
            <p:nvPr/>
          </p:nvSpPr>
          <p:spPr>
            <a:xfrm>
              <a:off x="3311652" y="4972811"/>
              <a:ext cx="2685288" cy="16565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5" name="object 5"/>
            <p:cNvSpPr/>
            <p:nvPr/>
          </p:nvSpPr>
          <p:spPr>
            <a:xfrm>
              <a:off x="3358896" y="4997195"/>
              <a:ext cx="2590800" cy="1562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6" name="object 6"/>
            <p:cNvSpPr/>
            <p:nvPr/>
          </p:nvSpPr>
          <p:spPr>
            <a:xfrm>
              <a:off x="3358896" y="4997195"/>
              <a:ext cx="2590800" cy="1562100"/>
            </a:xfrm>
            <a:custGeom>
              <a:avLst/>
              <a:gdLst/>
              <a:ahLst/>
              <a:cxnLst/>
              <a:rect l="l" t="t" r="r" b="b"/>
              <a:pathLst>
                <a:path w="2590800" h="1562100">
                  <a:moveTo>
                    <a:pt x="2590800" y="195198"/>
                  </a:moveTo>
                  <a:lnTo>
                    <a:pt x="2571372" y="229106"/>
                  </a:lnTo>
                  <a:lnTo>
                    <a:pt x="2537846" y="250680"/>
                  </a:lnTo>
                  <a:lnTo>
                    <a:pt x="2488995" y="271260"/>
                  </a:lnTo>
                  <a:lnTo>
                    <a:pt x="2425792" y="290698"/>
                  </a:lnTo>
                  <a:lnTo>
                    <a:pt x="2349208" y="308849"/>
                  </a:lnTo>
                  <a:lnTo>
                    <a:pt x="2306202" y="317396"/>
                  </a:lnTo>
                  <a:lnTo>
                    <a:pt x="2260216" y="325567"/>
                  </a:lnTo>
                  <a:lnTo>
                    <a:pt x="2211371" y="333343"/>
                  </a:lnTo>
                  <a:lnTo>
                    <a:pt x="2159788" y="340706"/>
                  </a:lnTo>
                  <a:lnTo>
                    <a:pt x="2105590" y="347637"/>
                  </a:lnTo>
                  <a:lnTo>
                    <a:pt x="2048897" y="354119"/>
                  </a:lnTo>
                  <a:lnTo>
                    <a:pt x="1989831" y="360133"/>
                  </a:lnTo>
                  <a:lnTo>
                    <a:pt x="1928514" y="365661"/>
                  </a:lnTo>
                  <a:lnTo>
                    <a:pt x="1865067" y="370684"/>
                  </a:lnTo>
                  <a:lnTo>
                    <a:pt x="1799611" y="375185"/>
                  </a:lnTo>
                  <a:lnTo>
                    <a:pt x="1732269" y="379145"/>
                  </a:lnTo>
                  <a:lnTo>
                    <a:pt x="1663162" y="382546"/>
                  </a:lnTo>
                  <a:lnTo>
                    <a:pt x="1592411" y="385370"/>
                  </a:lnTo>
                  <a:lnTo>
                    <a:pt x="1520137" y="387598"/>
                  </a:lnTo>
                  <a:lnTo>
                    <a:pt x="1446463" y="389211"/>
                  </a:lnTo>
                  <a:lnTo>
                    <a:pt x="1371510" y="390193"/>
                  </a:lnTo>
                  <a:lnTo>
                    <a:pt x="1295400" y="390524"/>
                  </a:lnTo>
                  <a:lnTo>
                    <a:pt x="1219289" y="390193"/>
                  </a:lnTo>
                  <a:lnTo>
                    <a:pt x="1144336" y="389211"/>
                  </a:lnTo>
                  <a:lnTo>
                    <a:pt x="1070662" y="387598"/>
                  </a:lnTo>
                  <a:lnTo>
                    <a:pt x="998388" y="385370"/>
                  </a:lnTo>
                  <a:lnTo>
                    <a:pt x="927637" y="382546"/>
                  </a:lnTo>
                  <a:lnTo>
                    <a:pt x="858530" y="379145"/>
                  </a:lnTo>
                  <a:lnTo>
                    <a:pt x="791188" y="375185"/>
                  </a:lnTo>
                  <a:lnTo>
                    <a:pt x="725732" y="370684"/>
                  </a:lnTo>
                  <a:lnTo>
                    <a:pt x="662285" y="365661"/>
                  </a:lnTo>
                  <a:lnTo>
                    <a:pt x="600968" y="360133"/>
                  </a:lnTo>
                  <a:lnTo>
                    <a:pt x="541902" y="354119"/>
                  </a:lnTo>
                  <a:lnTo>
                    <a:pt x="485209" y="347637"/>
                  </a:lnTo>
                  <a:lnTo>
                    <a:pt x="431011" y="340706"/>
                  </a:lnTo>
                  <a:lnTo>
                    <a:pt x="379428" y="333343"/>
                  </a:lnTo>
                  <a:lnTo>
                    <a:pt x="330583" y="325567"/>
                  </a:lnTo>
                  <a:lnTo>
                    <a:pt x="284597" y="317396"/>
                  </a:lnTo>
                  <a:lnTo>
                    <a:pt x="241591" y="308849"/>
                  </a:lnTo>
                  <a:lnTo>
                    <a:pt x="201687" y="299943"/>
                  </a:lnTo>
                  <a:lnTo>
                    <a:pt x="131672" y="281130"/>
                  </a:lnTo>
                  <a:lnTo>
                    <a:pt x="75524" y="261103"/>
                  </a:lnTo>
                  <a:lnTo>
                    <a:pt x="34214" y="240008"/>
                  </a:lnTo>
                  <a:lnTo>
                    <a:pt x="2199" y="206683"/>
                  </a:lnTo>
                  <a:lnTo>
                    <a:pt x="0" y="195198"/>
                  </a:lnTo>
                  <a:lnTo>
                    <a:pt x="2199" y="183727"/>
                  </a:lnTo>
                  <a:lnTo>
                    <a:pt x="34214" y="150436"/>
                  </a:lnTo>
                  <a:lnTo>
                    <a:pt x="75524" y="129359"/>
                  </a:lnTo>
                  <a:lnTo>
                    <a:pt x="131672" y="109347"/>
                  </a:lnTo>
                  <a:lnTo>
                    <a:pt x="201687" y="90547"/>
                  </a:lnTo>
                  <a:lnTo>
                    <a:pt x="241591" y="81647"/>
                  </a:lnTo>
                  <a:lnTo>
                    <a:pt x="284597" y="73104"/>
                  </a:lnTo>
                  <a:lnTo>
                    <a:pt x="330583" y="64938"/>
                  </a:lnTo>
                  <a:lnTo>
                    <a:pt x="379428" y="57165"/>
                  </a:lnTo>
                  <a:lnTo>
                    <a:pt x="431011" y="49806"/>
                  </a:lnTo>
                  <a:lnTo>
                    <a:pt x="485209" y="42877"/>
                  </a:lnTo>
                  <a:lnTo>
                    <a:pt x="541902" y="36397"/>
                  </a:lnTo>
                  <a:lnTo>
                    <a:pt x="600968" y="30385"/>
                  </a:lnTo>
                  <a:lnTo>
                    <a:pt x="662285" y="24859"/>
                  </a:lnTo>
                  <a:lnTo>
                    <a:pt x="725732" y="19837"/>
                  </a:lnTo>
                  <a:lnTo>
                    <a:pt x="791188" y="15337"/>
                  </a:lnTo>
                  <a:lnTo>
                    <a:pt x="858530" y="11377"/>
                  </a:lnTo>
                  <a:lnTo>
                    <a:pt x="927637" y="7977"/>
                  </a:lnTo>
                  <a:lnTo>
                    <a:pt x="998388" y="5154"/>
                  </a:lnTo>
                  <a:lnTo>
                    <a:pt x="1070662" y="2926"/>
                  </a:lnTo>
                  <a:lnTo>
                    <a:pt x="1144336" y="1312"/>
                  </a:lnTo>
                  <a:lnTo>
                    <a:pt x="1219289" y="331"/>
                  </a:lnTo>
                  <a:lnTo>
                    <a:pt x="1295400" y="0"/>
                  </a:lnTo>
                  <a:lnTo>
                    <a:pt x="1371510" y="331"/>
                  </a:lnTo>
                  <a:lnTo>
                    <a:pt x="1446463" y="1312"/>
                  </a:lnTo>
                  <a:lnTo>
                    <a:pt x="1520137" y="2926"/>
                  </a:lnTo>
                  <a:lnTo>
                    <a:pt x="1592411" y="5154"/>
                  </a:lnTo>
                  <a:lnTo>
                    <a:pt x="1663162" y="7977"/>
                  </a:lnTo>
                  <a:lnTo>
                    <a:pt x="1732269" y="11377"/>
                  </a:lnTo>
                  <a:lnTo>
                    <a:pt x="1799611" y="15337"/>
                  </a:lnTo>
                  <a:lnTo>
                    <a:pt x="1865067" y="19837"/>
                  </a:lnTo>
                  <a:lnTo>
                    <a:pt x="1928514" y="24859"/>
                  </a:lnTo>
                  <a:lnTo>
                    <a:pt x="1989831" y="30385"/>
                  </a:lnTo>
                  <a:lnTo>
                    <a:pt x="2048897" y="36397"/>
                  </a:lnTo>
                  <a:lnTo>
                    <a:pt x="2105590" y="42877"/>
                  </a:lnTo>
                  <a:lnTo>
                    <a:pt x="2159788" y="49806"/>
                  </a:lnTo>
                  <a:lnTo>
                    <a:pt x="2211371" y="57165"/>
                  </a:lnTo>
                  <a:lnTo>
                    <a:pt x="2260216" y="64938"/>
                  </a:lnTo>
                  <a:lnTo>
                    <a:pt x="2306202" y="73104"/>
                  </a:lnTo>
                  <a:lnTo>
                    <a:pt x="2349208" y="81647"/>
                  </a:lnTo>
                  <a:lnTo>
                    <a:pt x="2389112" y="90547"/>
                  </a:lnTo>
                  <a:lnTo>
                    <a:pt x="2459127" y="109347"/>
                  </a:lnTo>
                  <a:lnTo>
                    <a:pt x="2515275" y="129359"/>
                  </a:lnTo>
                  <a:lnTo>
                    <a:pt x="2556585" y="150436"/>
                  </a:lnTo>
                  <a:lnTo>
                    <a:pt x="2588600" y="183727"/>
                  </a:lnTo>
                  <a:lnTo>
                    <a:pt x="2590800" y="195198"/>
                  </a:lnTo>
                  <a:close/>
                </a:path>
                <a:path w="2590800" h="1562100">
                  <a:moveTo>
                    <a:pt x="2590800" y="195198"/>
                  </a:moveTo>
                  <a:lnTo>
                    <a:pt x="2590800" y="1366837"/>
                  </a:lnTo>
                  <a:lnTo>
                    <a:pt x="2588600" y="1378310"/>
                  </a:lnTo>
                  <a:lnTo>
                    <a:pt x="2556585" y="1411607"/>
                  </a:lnTo>
                  <a:lnTo>
                    <a:pt x="2515275" y="1432689"/>
                  </a:lnTo>
                  <a:lnTo>
                    <a:pt x="2459127" y="1452706"/>
                  </a:lnTo>
                  <a:lnTo>
                    <a:pt x="2389112" y="1471513"/>
                  </a:lnTo>
                  <a:lnTo>
                    <a:pt x="2349208" y="1480416"/>
                  </a:lnTo>
                  <a:lnTo>
                    <a:pt x="2306202" y="1488962"/>
                  </a:lnTo>
                  <a:lnTo>
                    <a:pt x="2260216" y="1497131"/>
                  </a:lnTo>
                  <a:lnTo>
                    <a:pt x="2211371" y="1504907"/>
                  </a:lnTo>
                  <a:lnTo>
                    <a:pt x="2159788" y="1512269"/>
                  </a:lnTo>
                  <a:lnTo>
                    <a:pt x="2105590" y="1519201"/>
                  </a:lnTo>
                  <a:lnTo>
                    <a:pt x="2048897" y="1525683"/>
                  </a:lnTo>
                  <a:lnTo>
                    <a:pt x="1989831" y="1531698"/>
                  </a:lnTo>
                  <a:lnTo>
                    <a:pt x="1928514" y="1537227"/>
                  </a:lnTo>
                  <a:lnTo>
                    <a:pt x="1865067" y="1542252"/>
                  </a:lnTo>
                  <a:lnTo>
                    <a:pt x="1799611" y="1546754"/>
                  </a:lnTo>
                  <a:lnTo>
                    <a:pt x="1732269" y="1550715"/>
                  </a:lnTo>
                  <a:lnTo>
                    <a:pt x="1663162" y="1554118"/>
                  </a:lnTo>
                  <a:lnTo>
                    <a:pt x="1592411" y="1556942"/>
                  </a:lnTo>
                  <a:lnTo>
                    <a:pt x="1520137" y="1559171"/>
                  </a:lnTo>
                  <a:lnTo>
                    <a:pt x="1446463" y="1560786"/>
                  </a:lnTo>
                  <a:lnTo>
                    <a:pt x="1371510" y="1561768"/>
                  </a:lnTo>
                  <a:lnTo>
                    <a:pt x="1295400" y="1562099"/>
                  </a:lnTo>
                  <a:lnTo>
                    <a:pt x="1219289" y="1561768"/>
                  </a:lnTo>
                  <a:lnTo>
                    <a:pt x="1144336" y="1560786"/>
                  </a:lnTo>
                  <a:lnTo>
                    <a:pt x="1070662" y="1559171"/>
                  </a:lnTo>
                  <a:lnTo>
                    <a:pt x="998388" y="1556942"/>
                  </a:lnTo>
                  <a:lnTo>
                    <a:pt x="927637" y="1554118"/>
                  </a:lnTo>
                  <a:lnTo>
                    <a:pt x="858530" y="1550715"/>
                  </a:lnTo>
                  <a:lnTo>
                    <a:pt x="791188" y="1546754"/>
                  </a:lnTo>
                  <a:lnTo>
                    <a:pt x="725732" y="1542252"/>
                  </a:lnTo>
                  <a:lnTo>
                    <a:pt x="662285" y="1537227"/>
                  </a:lnTo>
                  <a:lnTo>
                    <a:pt x="600968" y="1531698"/>
                  </a:lnTo>
                  <a:lnTo>
                    <a:pt x="541902" y="1525683"/>
                  </a:lnTo>
                  <a:lnTo>
                    <a:pt x="485209" y="1519201"/>
                  </a:lnTo>
                  <a:lnTo>
                    <a:pt x="431011" y="1512269"/>
                  </a:lnTo>
                  <a:lnTo>
                    <a:pt x="379428" y="1504907"/>
                  </a:lnTo>
                  <a:lnTo>
                    <a:pt x="330583" y="1497131"/>
                  </a:lnTo>
                  <a:lnTo>
                    <a:pt x="284597" y="1488962"/>
                  </a:lnTo>
                  <a:lnTo>
                    <a:pt x="241591" y="1480416"/>
                  </a:lnTo>
                  <a:lnTo>
                    <a:pt x="201687" y="1471513"/>
                  </a:lnTo>
                  <a:lnTo>
                    <a:pt x="131672" y="1452706"/>
                  </a:lnTo>
                  <a:lnTo>
                    <a:pt x="75524" y="1432689"/>
                  </a:lnTo>
                  <a:lnTo>
                    <a:pt x="34214" y="1411607"/>
                  </a:lnTo>
                  <a:lnTo>
                    <a:pt x="2199" y="1378310"/>
                  </a:lnTo>
                  <a:lnTo>
                    <a:pt x="0" y="1366837"/>
                  </a:lnTo>
                  <a:lnTo>
                    <a:pt x="0" y="195198"/>
                  </a:lnTo>
                </a:path>
              </a:pathLst>
            </a:custGeom>
            <a:ln w="9144">
              <a:solidFill>
                <a:srgbClr val="1F6BC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179094" y="4290669"/>
            <a:ext cx="910114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</a:rPr>
              <a:t>D</a:t>
            </a:r>
            <a:r>
              <a:rPr sz="1350" spc="-105" dirty="0">
                <a:solidFill>
                  <a:srgbClr val="FFFFFF"/>
                </a:solidFill>
              </a:rPr>
              <a:t>A</a:t>
            </a:r>
            <a:r>
              <a:rPr sz="1350" spc="-90" dirty="0">
                <a:solidFill>
                  <a:srgbClr val="FFFFFF"/>
                </a:solidFill>
              </a:rPr>
              <a:t>T</a:t>
            </a:r>
            <a:r>
              <a:rPr sz="1350" dirty="0">
                <a:solidFill>
                  <a:srgbClr val="FFFFFF"/>
                </a:solidFill>
              </a:rPr>
              <a:t>ABASE</a:t>
            </a:r>
            <a:endParaRPr sz="1350"/>
          </a:p>
        </p:txBody>
      </p:sp>
      <p:grpSp>
        <p:nvGrpSpPr>
          <p:cNvPr id="8" name="object 8"/>
          <p:cNvGrpSpPr/>
          <p:nvPr/>
        </p:nvGrpSpPr>
        <p:grpSpPr>
          <a:xfrm>
            <a:off x="2411683" y="2660857"/>
            <a:ext cx="2025491" cy="671036"/>
            <a:chOff x="1691576" y="3547808"/>
            <a:chExt cx="2700655" cy="894715"/>
          </a:xfrm>
        </p:grpSpPr>
        <p:sp>
          <p:nvSpPr>
            <p:cNvPr id="9" name="object 9"/>
            <p:cNvSpPr/>
            <p:nvPr/>
          </p:nvSpPr>
          <p:spPr>
            <a:xfrm>
              <a:off x="1704594" y="3560826"/>
              <a:ext cx="2674620" cy="868680"/>
            </a:xfrm>
            <a:custGeom>
              <a:avLst/>
              <a:gdLst/>
              <a:ahLst/>
              <a:cxnLst/>
              <a:rect l="l" t="t" r="r" b="b"/>
              <a:pathLst>
                <a:path w="2674620" h="868679">
                  <a:moveTo>
                    <a:pt x="2529840" y="0"/>
                  </a:moveTo>
                  <a:lnTo>
                    <a:pt x="144780" y="0"/>
                  </a:lnTo>
                  <a:lnTo>
                    <a:pt x="98999" y="7376"/>
                  </a:lnTo>
                  <a:lnTo>
                    <a:pt x="59253" y="27919"/>
                  </a:lnTo>
                  <a:lnTo>
                    <a:pt x="27919" y="59253"/>
                  </a:lnTo>
                  <a:lnTo>
                    <a:pt x="7376" y="98999"/>
                  </a:lnTo>
                  <a:lnTo>
                    <a:pt x="0" y="144780"/>
                  </a:lnTo>
                  <a:lnTo>
                    <a:pt x="0" y="723900"/>
                  </a:lnTo>
                  <a:lnTo>
                    <a:pt x="7376" y="769680"/>
                  </a:lnTo>
                  <a:lnTo>
                    <a:pt x="27919" y="809426"/>
                  </a:lnTo>
                  <a:lnTo>
                    <a:pt x="59253" y="840760"/>
                  </a:lnTo>
                  <a:lnTo>
                    <a:pt x="98999" y="861303"/>
                  </a:lnTo>
                  <a:lnTo>
                    <a:pt x="144780" y="868680"/>
                  </a:lnTo>
                  <a:lnTo>
                    <a:pt x="2529840" y="868680"/>
                  </a:lnTo>
                  <a:lnTo>
                    <a:pt x="2575620" y="861303"/>
                  </a:lnTo>
                  <a:lnTo>
                    <a:pt x="2615366" y="840760"/>
                  </a:lnTo>
                  <a:lnTo>
                    <a:pt x="2646700" y="809426"/>
                  </a:lnTo>
                  <a:lnTo>
                    <a:pt x="2667243" y="769680"/>
                  </a:lnTo>
                  <a:lnTo>
                    <a:pt x="2674620" y="723900"/>
                  </a:lnTo>
                  <a:lnTo>
                    <a:pt x="2674620" y="144780"/>
                  </a:lnTo>
                  <a:lnTo>
                    <a:pt x="2667243" y="98999"/>
                  </a:lnTo>
                  <a:lnTo>
                    <a:pt x="2646700" y="59253"/>
                  </a:lnTo>
                  <a:lnTo>
                    <a:pt x="2615366" y="27919"/>
                  </a:lnTo>
                  <a:lnTo>
                    <a:pt x="2575620" y="7376"/>
                  </a:lnTo>
                  <a:lnTo>
                    <a:pt x="2529840" y="0"/>
                  </a:lnTo>
                  <a:close/>
                </a:path>
              </a:pathLst>
            </a:custGeom>
            <a:solidFill>
              <a:srgbClr val="1E1C77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04594" y="3560826"/>
              <a:ext cx="2674620" cy="868680"/>
            </a:xfrm>
            <a:custGeom>
              <a:avLst/>
              <a:gdLst/>
              <a:ahLst/>
              <a:cxnLst/>
              <a:rect l="l" t="t" r="r" b="b"/>
              <a:pathLst>
                <a:path w="2674620" h="868679">
                  <a:moveTo>
                    <a:pt x="0" y="144780"/>
                  </a:moveTo>
                  <a:lnTo>
                    <a:pt x="7376" y="98999"/>
                  </a:lnTo>
                  <a:lnTo>
                    <a:pt x="27919" y="59253"/>
                  </a:lnTo>
                  <a:lnTo>
                    <a:pt x="59253" y="27919"/>
                  </a:lnTo>
                  <a:lnTo>
                    <a:pt x="98999" y="7376"/>
                  </a:lnTo>
                  <a:lnTo>
                    <a:pt x="144780" y="0"/>
                  </a:lnTo>
                  <a:lnTo>
                    <a:pt x="2529840" y="0"/>
                  </a:lnTo>
                  <a:lnTo>
                    <a:pt x="2575620" y="7376"/>
                  </a:lnTo>
                  <a:lnTo>
                    <a:pt x="2615366" y="27919"/>
                  </a:lnTo>
                  <a:lnTo>
                    <a:pt x="2646700" y="59253"/>
                  </a:lnTo>
                  <a:lnTo>
                    <a:pt x="2667243" y="98999"/>
                  </a:lnTo>
                  <a:lnTo>
                    <a:pt x="2674620" y="144780"/>
                  </a:lnTo>
                  <a:lnTo>
                    <a:pt x="2674620" y="723900"/>
                  </a:lnTo>
                  <a:lnTo>
                    <a:pt x="2667243" y="769680"/>
                  </a:lnTo>
                  <a:lnTo>
                    <a:pt x="2646700" y="809426"/>
                  </a:lnTo>
                  <a:lnTo>
                    <a:pt x="2615366" y="840760"/>
                  </a:lnTo>
                  <a:lnTo>
                    <a:pt x="2575620" y="861303"/>
                  </a:lnTo>
                  <a:lnTo>
                    <a:pt x="2529840" y="868680"/>
                  </a:lnTo>
                  <a:lnTo>
                    <a:pt x="144780" y="868680"/>
                  </a:lnTo>
                  <a:lnTo>
                    <a:pt x="98999" y="861303"/>
                  </a:lnTo>
                  <a:lnTo>
                    <a:pt x="59253" y="840760"/>
                  </a:lnTo>
                  <a:lnTo>
                    <a:pt x="27919" y="809426"/>
                  </a:lnTo>
                  <a:lnTo>
                    <a:pt x="7376" y="769680"/>
                  </a:lnTo>
                  <a:lnTo>
                    <a:pt x="0" y="723900"/>
                  </a:lnTo>
                  <a:lnTo>
                    <a:pt x="0" y="144780"/>
                  </a:lnTo>
                  <a:close/>
                </a:path>
              </a:pathLst>
            </a:custGeom>
            <a:ln w="25908">
              <a:solidFill>
                <a:srgbClr val="121155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662333" y="2673572"/>
            <a:ext cx="1522571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algn="ctr">
              <a:spcBef>
                <a:spcPts val="75"/>
              </a:spcBef>
            </a:pPr>
            <a:r>
              <a:rPr sz="1350" dirty="0">
                <a:solidFill>
                  <a:srgbClr val="FFFFFF"/>
                </a:solidFill>
              </a:rPr>
              <a:t>API</a:t>
            </a:r>
            <a:r>
              <a:rPr sz="1350" spc="-45" dirty="0">
                <a:solidFill>
                  <a:srgbClr val="FFFFFF"/>
                </a:solidFill>
              </a:rPr>
              <a:t> </a:t>
            </a:r>
            <a:r>
              <a:rPr sz="1350" spc="-11" dirty="0">
                <a:solidFill>
                  <a:srgbClr val="FFFFFF"/>
                </a:solidFill>
              </a:rPr>
              <a:t>(APPLICATION  </a:t>
            </a:r>
            <a:r>
              <a:rPr sz="1350" dirty="0">
                <a:solidFill>
                  <a:srgbClr val="FFFFFF"/>
                </a:solidFill>
              </a:rPr>
              <a:t>PROGRAMMING  </a:t>
            </a:r>
            <a:r>
              <a:rPr sz="1350" spc="-8" dirty="0">
                <a:solidFill>
                  <a:srgbClr val="FFFFFF"/>
                </a:solidFill>
              </a:rPr>
              <a:t>INTERFACE)</a:t>
            </a:r>
            <a:endParaRPr sz="1350"/>
          </a:p>
        </p:txBody>
      </p:sp>
      <p:grpSp>
        <p:nvGrpSpPr>
          <p:cNvPr id="12" name="object 12"/>
          <p:cNvGrpSpPr/>
          <p:nvPr/>
        </p:nvGrpSpPr>
        <p:grpSpPr>
          <a:xfrm>
            <a:off x="4904613" y="2664333"/>
            <a:ext cx="1750219" cy="722471"/>
            <a:chOff x="5015484" y="3552444"/>
            <a:chExt cx="2333625" cy="963294"/>
          </a:xfrm>
        </p:grpSpPr>
        <p:sp>
          <p:nvSpPr>
            <p:cNvPr id="13" name="object 13"/>
            <p:cNvSpPr/>
            <p:nvPr/>
          </p:nvSpPr>
          <p:spPr>
            <a:xfrm>
              <a:off x="5015484" y="3552444"/>
              <a:ext cx="2333243" cy="9631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5196840" y="3575304"/>
              <a:ext cx="1969008" cy="8397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062728" y="3576828"/>
              <a:ext cx="2238755" cy="8686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062728" y="3576828"/>
              <a:ext cx="2239010" cy="868680"/>
            </a:xfrm>
            <a:custGeom>
              <a:avLst/>
              <a:gdLst/>
              <a:ahLst/>
              <a:cxnLst/>
              <a:rect l="l" t="t" r="r" b="b"/>
              <a:pathLst>
                <a:path w="2239009" h="868679">
                  <a:moveTo>
                    <a:pt x="2093976" y="868680"/>
                  </a:moveTo>
                  <a:lnTo>
                    <a:pt x="2122931" y="752856"/>
                  </a:lnTo>
                  <a:lnTo>
                    <a:pt x="2238755" y="723900"/>
                  </a:lnTo>
                  <a:lnTo>
                    <a:pt x="2093976" y="868680"/>
                  </a:lnTo>
                  <a:lnTo>
                    <a:pt x="0" y="868680"/>
                  </a:lnTo>
                  <a:lnTo>
                    <a:pt x="0" y="0"/>
                  </a:lnTo>
                  <a:lnTo>
                    <a:pt x="2238755" y="0"/>
                  </a:lnTo>
                  <a:lnTo>
                    <a:pt x="2238755" y="723900"/>
                  </a:lnTo>
                </a:path>
              </a:pathLst>
            </a:custGeom>
            <a:ln w="9144">
              <a:solidFill>
                <a:srgbClr val="FBA00A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166931" y="2734627"/>
            <a:ext cx="1226344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81000" marR="3810" indent="-371475">
              <a:spcBef>
                <a:spcPts val="75"/>
              </a:spcBef>
            </a:pPr>
            <a:r>
              <a:rPr sz="1350" spc="-4" dirty="0">
                <a:solidFill>
                  <a:srgbClr val="FFFFFF"/>
                </a:solidFill>
              </a:rPr>
              <a:t>PUBLIC</a:t>
            </a:r>
            <a:r>
              <a:rPr sz="1350" spc="-60" dirty="0">
                <a:solidFill>
                  <a:srgbClr val="FFFFFF"/>
                </a:solidFill>
              </a:rPr>
              <a:t> </a:t>
            </a:r>
            <a:r>
              <a:rPr sz="1350" spc="-4" dirty="0">
                <a:solidFill>
                  <a:srgbClr val="FFFFFF"/>
                </a:solidFill>
              </a:rPr>
              <a:t>WWW-  </a:t>
            </a:r>
            <a:r>
              <a:rPr sz="1350" spc="-26" dirty="0">
                <a:solidFill>
                  <a:srgbClr val="FFFFFF"/>
                </a:solidFill>
              </a:rPr>
              <a:t>PAGE</a:t>
            </a:r>
            <a:endParaRPr sz="1350"/>
          </a:p>
        </p:txBody>
      </p:sp>
      <p:grpSp>
        <p:nvGrpSpPr>
          <p:cNvPr id="18" name="object 18"/>
          <p:cNvGrpSpPr/>
          <p:nvPr/>
        </p:nvGrpSpPr>
        <p:grpSpPr>
          <a:xfrm>
            <a:off x="1436751" y="946404"/>
            <a:ext cx="6265069" cy="3445193"/>
            <a:chOff x="391668" y="1261872"/>
            <a:chExt cx="8353425" cy="4593590"/>
          </a:xfrm>
        </p:grpSpPr>
        <p:sp>
          <p:nvSpPr>
            <p:cNvPr id="19" name="object 19"/>
            <p:cNvSpPr/>
            <p:nvPr/>
          </p:nvSpPr>
          <p:spPr>
            <a:xfrm>
              <a:off x="2985516" y="4404360"/>
              <a:ext cx="428244" cy="14508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041141" y="4429505"/>
              <a:ext cx="317500" cy="1350010"/>
            </a:xfrm>
            <a:custGeom>
              <a:avLst/>
              <a:gdLst/>
              <a:ahLst/>
              <a:cxnLst/>
              <a:rect l="l" t="t" r="r" b="b"/>
              <a:pathLst>
                <a:path w="317500" h="1350010">
                  <a:moveTo>
                    <a:pt x="0" y="0"/>
                  </a:moveTo>
                  <a:lnTo>
                    <a:pt x="317499" y="1349451"/>
                  </a:lnTo>
                </a:path>
              </a:pathLst>
            </a:custGeom>
            <a:ln w="25908">
              <a:solidFill>
                <a:srgbClr val="8B8986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894832" y="4421123"/>
              <a:ext cx="344424" cy="14340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950458" y="4446270"/>
              <a:ext cx="233679" cy="1332865"/>
            </a:xfrm>
            <a:custGeom>
              <a:avLst/>
              <a:gdLst/>
              <a:ahLst/>
              <a:cxnLst/>
              <a:rect l="l" t="t" r="r" b="b"/>
              <a:pathLst>
                <a:path w="233679" h="1332864">
                  <a:moveTo>
                    <a:pt x="233171" y="0"/>
                  </a:moveTo>
                  <a:lnTo>
                    <a:pt x="0" y="1332737"/>
                  </a:lnTo>
                </a:path>
              </a:pathLst>
            </a:custGeom>
            <a:ln w="25908">
              <a:solidFill>
                <a:srgbClr val="8B8986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113276" y="1261872"/>
              <a:ext cx="996696" cy="99669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60520" y="1286256"/>
              <a:ext cx="902207" cy="9022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415535" y="1550924"/>
              <a:ext cx="103124" cy="1031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704588" y="1550924"/>
              <a:ext cx="103124" cy="1031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160520" y="1286256"/>
              <a:ext cx="902335" cy="902335"/>
            </a:xfrm>
            <a:custGeom>
              <a:avLst/>
              <a:gdLst/>
              <a:ahLst/>
              <a:cxnLst/>
              <a:rect l="l" t="t" r="r" b="b"/>
              <a:pathLst>
                <a:path w="902335" h="902335">
                  <a:moveTo>
                    <a:pt x="206628" y="647827"/>
                  </a:moveTo>
                  <a:lnTo>
                    <a:pt x="251064" y="675599"/>
                  </a:lnTo>
                  <a:lnTo>
                    <a:pt x="295493" y="697816"/>
                  </a:lnTo>
                  <a:lnTo>
                    <a:pt x="339916" y="714479"/>
                  </a:lnTo>
                  <a:lnTo>
                    <a:pt x="384332" y="725588"/>
                  </a:lnTo>
                  <a:lnTo>
                    <a:pt x="428742" y="731143"/>
                  </a:lnTo>
                  <a:lnTo>
                    <a:pt x="473146" y="731143"/>
                  </a:lnTo>
                  <a:lnTo>
                    <a:pt x="517543" y="725588"/>
                  </a:lnTo>
                  <a:lnTo>
                    <a:pt x="561935" y="714479"/>
                  </a:lnTo>
                  <a:lnTo>
                    <a:pt x="606320" y="697816"/>
                  </a:lnTo>
                  <a:lnTo>
                    <a:pt x="650698" y="675599"/>
                  </a:lnTo>
                  <a:lnTo>
                    <a:pt x="695070" y="647827"/>
                  </a:lnTo>
                </a:path>
                <a:path w="902335" h="902335">
                  <a:moveTo>
                    <a:pt x="0" y="451104"/>
                  </a:moveTo>
                  <a:lnTo>
                    <a:pt x="2646" y="401944"/>
                  </a:lnTo>
                  <a:lnTo>
                    <a:pt x="10402" y="354320"/>
                  </a:lnTo>
                  <a:lnTo>
                    <a:pt x="22994" y="308506"/>
                  </a:lnTo>
                  <a:lnTo>
                    <a:pt x="40145" y="264776"/>
                  </a:lnTo>
                  <a:lnTo>
                    <a:pt x="61580" y="223407"/>
                  </a:lnTo>
                  <a:lnTo>
                    <a:pt x="87026" y="184672"/>
                  </a:lnTo>
                  <a:lnTo>
                    <a:pt x="116206" y="148847"/>
                  </a:lnTo>
                  <a:lnTo>
                    <a:pt x="148847" y="116206"/>
                  </a:lnTo>
                  <a:lnTo>
                    <a:pt x="184672" y="87026"/>
                  </a:lnTo>
                  <a:lnTo>
                    <a:pt x="223407" y="61580"/>
                  </a:lnTo>
                  <a:lnTo>
                    <a:pt x="264776" y="40145"/>
                  </a:lnTo>
                  <a:lnTo>
                    <a:pt x="308506" y="22994"/>
                  </a:lnTo>
                  <a:lnTo>
                    <a:pt x="354320" y="10402"/>
                  </a:lnTo>
                  <a:lnTo>
                    <a:pt x="401944" y="2646"/>
                  </a:lnTo>
                  <a:lnTo>
                    <a:pt x="451103" y="0"/>
                  </a:lnTo>
                  <a:lnTo>
                    <a:pt x="500263" y="2646"/>
                  </a:lnTo>
                  <a:lnTo>
                    <a:pt x="547887" y="10402"/>
                  </a:lnTo>
                  <a:lnTo>
                    <a:pt x="593701" y="22994"/>
                  </a:lnTo>
                  <a:lnTo>
                    <a:pt x="637431" y="40145"/>
                  </a:lnTo>
                  <a:lnTo>
                    <a:pt x="678800" y="61580"/>
                  </a:lnTo>
                  <a:lnTo>
                    <a:pt x="717535" y="87026"/>
                  </a:lnTo>
                  <a:lnTo>
                    <a:pt x="753360" y="116206"/>
                  </a:lnTo>
                  <a:lnTo>
                    <a:pt x="786001" y="148847"/>
                  </a:lnTo>
                  <a:lnTo>
                    <a:pt x="815181" y="184672"/>
                  </a:lnTo>
                  <a:lnTo>
                    <a:pt x="840627" y="223407"/>
                  </a:lnTo>
                  <a:lnTo>
                    <a:pt x="862062" y="264776"/>
                  </a:lnTo>
                  <a:lnTo>
                    <a:pt x="879213" y="308506"/>
                  </a:lnTo>
                  <a:lnTo>
                    <a:pt x="891805" y="354320"/>
                  </a:lnTo>
                  <a:lnTo>
                    <a:pt x="899561" y="401944"/>
                  </a:lnTo>
                  <a:lnTo>
                    <a:pt x="902207" y="451104"/>
                  </a:lnTo>
                  <a:lnTo>
                    <a:pt x="899561" y="500263"/>
                  </a:lnTo>
                  <a:lnTo>
                    <a:pt x="891805" y="547887"/>
                  </a:lnTo>
                  <a:lnTo>
                    <a:pt x="879213" y="593701"/>
                  </a:lnTo>
                  <a:lnTo>
                    <a:pt x="862062" y="637431"/>
                  </a:lnTo>
                  <a:lnTo>
                    <a:pt x="840627" y="678800"/>
                  </a:lnTo>
                  <a:lnTo>
                    <a:pt x="815181" y="717535"/>
                  </a:lnTo>
                  <a:lnTo>
                    <a:pt x="786001" y="753360"/>
                  </a:lnTo>
                  <a:lnTo>
                    <a:pt x="753360" y="786001"/>
                  </a:lnTo>
                  <a:lnTo>
                    <a:pt x="717535" y="815181"/>
                  </a:lnTo>
                  <a:lnTo>
                    <a:pt x="678800" y="840627"/>
                  </a:lnTo>
                  <a:lnTo>
                    <a:pt x="637431" y="862062"/>
                  </a:lnTo>
                  <a:lnTo>
                    <a:pt x="593701" y="879213"/>
                  </a:lnTo>
                  <a:lnTo>
                    <a:pt x="547887" y="891805"/>
                  </a:lnTo>
                  <a:lnTo>
                    <a:pt x="500263" y="899561"/>
                  </a:lnTo>
                  <a:lnTo>
                    <a:pt x="451103" y="902208"/>
                  </a:lnTo>
                  <a:lnTo>
                    <a:pt x="401944" y="899561"/>
                  </a:lnTo>
                  <a:lnTo>
                    <a:pt x="354320" y="891805"/>
                  </a:lnTo>
                  <a:lnTo>
                    <a:pt x="308506" y="879213"/>
                  </a:lnTo>
                  <a:lnTo>
                    <a:pt x="264776" y="862062"/>
                  </a:lnTo>
                  <a:lnTo>
                    <a:pt x="223407" y="840627"/>
                  </a:lnTo>
                  <a:lnTo>
                    <a:pt x="184672" y="815181"/>
                  </a:lnTo>
                  <a:lnTo>
                    <a:pt x="148847" y="786001"/>
                  </a:lnTo>
                  <a:lnTo>
                    <a:pt x="116206" y="753360"/>
                  </a:lnTo>
                  <a:lnTo>
                    <a:pt x="87026" y="717535"/>
                  </a:lnTo>
                  <a:lnTo>
                    <a:pt x="61580" y="678800"/>
                  </a:lnTo>
                  <a:lnTo>
                    <a:pt x="40145" y="637431"/>
                  </a:lnTo>
                  <a:lnTo>
                    <a:pt x="22994" y="593701"/>
                  </a:lnTo>
                  <a:lnTo>
                    <a:pt x="10402" y="547887"/>
                  </a:lnTo>
                  <a:lnTo>
                    <a:pt x="2646" y="500263"/>
                  </a:lnTo>
                  <a:lnTo>
                    <a:pt x="0" y="4511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91668" y="2973323"/>
              <a:ext cx="8353044" cy="1112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35102" y="3009138"/>
              <a:ext cx="8254365" cy="0"/>
            </a:xfrm>
            <a:custGeom>
              <a:avLst/>
              <a:gdLst/>
              <a:ahLst/>
              <a:cxnLst/>
              <a:rect l="l" t="t" r="r" b="b"/>
              <a:pathLst>
                <a:path w="8254365">
                  <a:moveTo>
                    <a:pt x="0" y="0"/>
                  </a:moveTo>
                  <a:lnTo>
                    <a:pt x="8254238" y="0"/>
                  </a:lnTo>
                </a:path>
              </a:pathLst>
            </a:custGeom>
            <a:ln w="25908">
              <a:solidFill>
                <a:srgbClr val="0000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997196" y="2147316"/>
              <a:ext cx="1402079" cy="166573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40248" y="2170302"/>
              <a:ext cx="1142365" cy="1405255"/>
            </a:xfrm>
            <a:custGeom>
              <a:avLst/>
              <a:gdLst/>
              <a:ahLst/>
              <a:cxnLst/>
              <a:rect l="l" t="t" r="r" b="b"/>
              <a:pathLst>
                <a:path w="1142364" h="1405254">
                  <a:moveTo>
                    <a:pt x="1010385" y="1288232"/>
                  </a:moveTo>
                  <a:lnTo>
                    <a:pt x="965326" y="1324610"/>
                  </a:lnTo>
                  <a:lnTo>
                    <a:pt x="1141984" y="1405255"/>
                  </a:lnTo>
                  <a:lnTo>
                    <a:pt x="1121302" y="1310767"/>
                  </a:lnTo>
                  <a:lnTo>
                    <a:pt x="1028573" y="1310767"/>
                  </a:lnTo>
                  <a:lnTo>
                    <a:pt x="1010385" y="1288232"/>
                  </a:lnTo>
                  <a:close/>
                </a:path>
                <a:path w="1142364" h="1405254">
                  <a:moveTo>
                    <a:pt x="1055417" y="1251877"/>
                  </a:moveTo>
                  <a:lnTo>
                    <a:pt x="1010385" y="1288232"/>
                  </a:lnTo>
                  <a:lnTo>
                    <a:pt x="1028573" y="1310767"/>
                  </a:lnTo>
                  <a:lnTo>
                    <a:pt x="1073530" y="1274318"/>
                  </a:lnTo>
                  <a:lnTo>
                    <a:pt x="1055417" y="1251877"/>
                  </a:lnTo>
                  <a:close/>
                </a:path>
                <a:path w="1142364" h="1405254">
                  <a:moveTo>
                    <a:pt x="1100454" y="1215517"/>
                  </a:moveTo>
                  <a:lnTo>
                    <a:pt x="1055417" y="1251877"/>
                  </a:lnTo>
                  <a:lnTo>
                    <a:pt x="1073530" y="1274318"/>
                  </a:lnTo>
                  <a:lnTo>
                    <a:pt x="1028573" y="1310767"/>
                  </a:lnTo>
                  <a:lnTo>
                    <a:pt x="1121302" y="1310767"/>
                  </a:lnTo>
                  <a:lnTo>
                    <a:pt x="1100454" y="1215517"/>
                  </a:lnTo>
                  <a:close/>
                </a:path>
                <a:path w="1142364" h="1405254">
                  <a:moveTo>
                    <a:pt x="44958" y="0"/>
                  </a:moveTo>
                  <a:lnTo>
                    <a:pt x="0" y="36322"/>
                  </a:lnTo>
                  <a:lnTo>
                    <a:pt x="1010385" y="1288232"/>
                  </a:lnTo>
                  <a:lnTo>
                    <a:pt x="1055417" y="1251877"/>
                  </a:lnTo>
                  <a:lnTo>
                    <a:pt x="4495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822447" y="2147316"/>
              <a:ext cx="1402079" cy="164896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0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040379" y="2170175"/>
              <a:ext cx="1141730" cy="1388745"/>
            </a:xfrm>
            <a:custGeom>
              <a:avLst/>
              <a:gdLst/>
              <a:ahLst/>
              <a:cxnLst/>
              <a:rect l="l" t="t" r="r" b="b"/>
              <a:pathLst>
                <a:path w="1141729" h="1388745">
                  <a:moveTo>
                    <a:pt x="42671" y="1199134"/>
                  </a:moveTo>
                  <a:lnTo>
                    <a:pt x="0" y="1388618"/>
                  </a:lnTo>
                  <a:lnTo>
                    <a:pt x="177164" y="1308989"/>
                  </a:lnTo>
                  <a:lnTo>
                    <a:pt x="159750" y="1294764"/>
                  </a:lnTo>
                  <a:lnTo>
                    <a:pt x="114045" y="1294764"/>
                  </a:lnTo>
                  <a:lnTo>
                    <a:pt x="69214" y="1258189"/>
                  </a:lnTo>
                  <a:lnTo>
                    <a:pt x="87525" y="1235771"/>
                  </a:lnTo>
                  <a:lnTo>
                    <a:pt x="42671" y="1199134"/>
                  </a:lnTo>
                  <a:close/>
                </a:path>
                <a:path w="1141729" h="1388745">
                  <a:moveTo>
                    <a:pt x="87525" y="1235771"/>
                  </a:moveTo>
                  <a:lnTo>
                    <a:pt x="69214" y="1258189"/>
                  </a:lnTo>
                  <a:lnTo>
                    <a:pt x="114045" y="1294764"/>
                  </a:lnTo>
                  <a:lnTo>
                    <a:pt x="132336" y="1272372"/>
                  </a:lnTo>
                  <a:lnTo>
                    <a:pt x="87525" y="1235771"/>
                  </a:lnTo>
                  <a:close/>
                </a:path>
                <a:path w="1141729" h="1388745">
                  <a:moveTo>
                    <a:pt x="132336" y="1272372"/>
                  </a:moveTo>
                  <a:lnTo>
                    <a:pt x="114045" y="1294764"/>
                  </a:lnTo>
                  <a:lnTo>
                    <a:pt x="159750" y="1294764"/>
                  </a:lnTo>
                  <a:lnTo>
                    <a:pt x="132336" y="1272372"/>
                  </a:lnTo>
                  <a:close/>
                </a:path>
                <a:path w="1141729" h="1388745">
                  <a:moveTo>
                    <a:pt x="1096898" y="0"/>
                  </a:moveTo>
                  <a:lnTo>
                    <a:pt x="87525" y="1235771"/>
                  </a:lnTo>
                  <a:lnTo>
                    <a:pt x="132336" y="1272372"/>
                  </a:lnTo>
                  <a:lnTo>
                    <a:pt x="1141730" y="36575"/>
                  </a:lnTo>
                  <a:lnTo>
                    <a:pt x="1096898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 sz="105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528038" y="1969008"/>
            <a:ext cx="132492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4" dirty="0">
                <a:latin typeface="Carlito"/>
                <a:cs typeface="Carlito"/>
              </a:rPr>
              <a:t>Access </a:t>
            </a:r>
            <a:r>
              <a:rPr sz="1350" dirty="0">
                <a:latin typeface="Carlito"/>
                <a:cs typeface="Carlito"/>
              </a:rPr>
              <a:t>via</a:t>
            </a:r>
            <a:r>
              <a:rPr sz="1350" spc="-23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Internet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75815" y="1716405"/>
            <a:ext cx="969169" cy="63286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8" dirty="0">
                <a:latin typeface="Carlito"/>
                <a:cs typeface="Carlito"/>
              </a:rPr>
              <a:t>Automated  </a:t>
            </a:r>
            <a:r>
              <a:rPr sz="1350" spc="-19" dirty="0">
                <a:latin typeface="Carlito"/>
                <a:cs typeface="Carlito"/>
              </a:rPr>
              <a:t>Web</a:t>
            </a:r>
            <a:r>
              <a:rPr sz="1350" spc="-49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Scraping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302222" y="1716596"/>
            <a:ext cx="585788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dirty="0">
                <a:latin typeface="Carlito"/>
                <a:cs typeface="Carlito"/>
              </a:rPr>
              <a:t>API</a:t>
            </a:r>
            <a:r>
              <a:rPr sz="1350" spc="-64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calls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490320" y="2269807"/>
            <a:ext cx="1873091" cy="42511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rlito"/>
                <a:cs typeface="Carlito"/>
              </a:rPr>
              <a:t>Data </a:t>
            </a:r>
            <a:r>
              <a:rPr sz="1350" spc="-8" dirty="0">
                <a:latin typeface="Carlito"/>
                <a:cs typeface="Carlito"/>
              </a:rPr>
              <a:t>provider</a:t>
            </a:r>
            <a:r>
              <a:rPr sz="1350" spc="4" dirty="0">
                <a:latin typeface="Carlito"/>
                <a:cs typeface="Carlito"/>
              </a:rPr>
              <a:t> </a:t>
            </a:r>
            <a:r>
              <a:rPr sz="1350" spc="-8" dirty="0">
                <a:latin typeface="Carlito"/>
                <a:cs typeface="Carlito"/>
              </a:rPr>
              <a:t>organisation</a:t>
            </a:r>
            <a:endParaRPr sz="135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05052" y="4070756"/>
            <a:ext cx="2078355" cy="840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>
              <a:spcBef>
                <a:spcPts val="75"/>
              </a:spcBef>
            </a:pPr>
            <a:r>
              <a:rPr sz="1350" spc="-4" dirty="0">
                <a:latin typeface="Carlito"/>
                <a:cs typeface="Carlito"/>
              </a:rPr>
              <a:t>The </a:t>
            </a:r>
            <a:r>
              <a:rPr sz="1350" spc="-8" dirty="0">
                <a:latin typeface="Carlito"/>
                <a:cs typeface="Carlito"/>
              </a:rPr>
              <a:t>database </a:t>
            </a:r>
            <a:r>
              <a:rPr sz="1350" dirty="0">
                <a:latin typeface="Carlito"/>
                <a:cs typeface="Carlito"/>
              </a:rPr>
              <a:t>is </a:t>
            </a:r>
            <a:r>
              <a:rPr sz="1350" spc="-4" dirty="0">
                <a:latin typeface="Carlito"/>
                <a:cs typeface="Carlito"/>
              </a:rPr>
              <a:t>typically  accessed only </a:t>
            </a:r>
            <a:r>
              <a:rPr sz="1350" spc="-8" dirty="0">
                <a:latin typeface="Carlito"/>
                <a:cs typeface="Carlito"/>
              </a:rPr>
              <a:t>from </a:t>
            </a:r>
            <a:r>
              <a:rPr sz="1350" dirty="0">
                <a:latin typeface="Carlito"/>
                <a:cs typeface="Carlito"/>
              </a:rPr>
              <a:t>inside the  </a:t>
            </a:r>
            <a:r>
              <a:rPr sz="1350" spc="-8" dirty="0">
                <a:latin typeface="Carlito"/>
                <a:cs typeface="Carlito"/>
              </a:rPr>
              <a:t>oganisation </a:t>
            </a:r>
            <a:r>
              <a:rPr sz="1350" dirty="0">
                <a:latin typeface="Carlito"/>
                <a:cs typeface="Carlito"/>
              </a:rPr>
              <a:t>and </a:t>
            </a:r>
            <a:r>
              <a:rPr sz="1350" spc="-4" dirty="0">
                <a:latin typeface="Carlito"/>
                <a:cs typeface="Carlito"/>
              </a:rPr>
              <a:t>not </a:t>
            </a:r>
            <a:r>
              <a:rPr sz="1350" dirty="0">
                <a:latin typeface="Carlito"/>
                <a:cs typeface="Carlito"/>
              </a:rPr>
              <a:t>via  </a:t>
            </a:r>
            <a:r>
              <a:rPr sz="1350" spc="-4" dirty="0">
                <a:latin typeface="Carlito"/>
                <a:cs typeface="Carlito"/>
              </a:rPr>
              <a:t>Internet.</a:t>
            </a:r>
            <a:endParaRPr sz="135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146900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55068" cy="229277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marR="3810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spc="-8" dirty="0"/>
              <a:t>Web </a:t>
            </a:r>
            <a:r>
              <a:rPr sz="1500" dirty="0"/>
              <a:t>services and applications (such as </a:t>
            </a:r>
            <a:r>
              <a:rPr sz="1500" spc="-11" dirty="0"/>
              <a:t>twitter, </a:t>
            </a:r>
            <a:r>
              <a:rPr sz="1500" dirty="0"/>
              <a:t>facebook,…) </a:t>
            </a:r>
            <a:r>
              <a:rPr sz="1500" spc="-4" dirty="0"/>
              <a:t>provide  </a:t>
            </a:r>
            <a:r>
              <a:rPr sz="1500" spc="-8" dirty="0"/>
              <a:t>Web </a:t>
            </a:r>
            <a:r>
              <a:rPr sz="1500" spc="-4" dirty="0"/>
              <a:t>APIs </a:t>
            </a:r>
            <a:r>
              <a:rPr sz="1500" dirty="0"/>
              <a:t>so that others are able to build </a:t>
            </a:r>
            <a:r>
              <a:rPr sz="1500" spc="-4" dirty="0"/>
              <a:t>their </a:t>
            </a:r>
            <a:r>
              <a:rPr sz="1500" dirty="0"/>
              <a:t>services using some  functionality </a:t>
            </a:r>
            <a:r>
              <a:rPr sz="1500" spc="-4" dirty="0"/>
              <a:t>or data </a:t>
            </a:r>
            <a:r>
              <a:rPr sz="1500" dirty="0"/>
              <a:t>based </a:t>
            </a:r>
            <a:r>
              <a:rPr sz="1500" spc="-4" dirty="0"/>
              <a:t>on </a:t>
            </a:r>
            <a:r>
              <a:rPr sz="1500" dirty="0"/>
              <a:t>the </a:t>
            </a:r>
            <a:r>
              <a:rPr sz="1500" spc="-4" dirty="0"/>
              <a:t>data </a:t>
            </a:r>
            <a:r>
              <a:rPr sz="1500" dirty="0"/>
              <a:t>provider’s </a:t>
            </a:r>
            <a:r>
              <a:rPr sz="1500" spc="-11" dirty="0"/>
              <a:t>Web </a:t>
            </a:r>
            <a:r>
              <a:rPr sz="1500" spc="-4" dirty="0"/>
              <a:t>API </a:t>
            </a:r>
            <a:r>
              <a:rPr sz="1500" dirty="0"/>
              <a:t>/ </a:t>
            </a:r>
            <a:r>
              <a:rPr sz="1500" spc="-11" dirty="0"/>
              <a:t>Web</a:t>
            </a:r>
            <a:r>
              <a:rPr sz="1500" spc="-199" dirty="0"/>
              <a:t> </a:t>
            </a:r>
            <a:r>
              <a:rPr sz="1500" dirty="0"/>
              <a:t>service</a:t>
            </a:r>
            <a:endParaRPr sz="1500"/>
          </a:p>
          <a:p>
            <a:pPr marL="145256" marR="79534" indent="-136208">
              <a:spcBef>
                <a:spcPts val="363"/>
              </a:spcBef>
              <a:buChar char="•"/>
              <a:tabLst>
                <a:tab pos="145733" algn="l"/>
                <a:tab pos="2958465" algn="l"/>
              </a:tabLst>
            </a:pPr>
            <a:r>
              <a:rPr sz="1500" dirty="0"/>
              <a:t>Using </a:t>
            </a:r>
            <a:r>
              <a:rPr sz="1500" spc="-4" dirty="0"/>
              <a:t>APIs is </a:t>
            </a:r>
            <a:r>
              <a:rPr sz="1500" dirty="0"/>
              <a:t>the</a:t>
            </a:r>
            <a:r>
              <a:rPr sz="1500" spc="-94" dirty="0"/>
              <a:t> </a:t>
            </a:r>
            <a:r>
              <a:rPr sz="1500" dirty="0"/>
              <a:t>structured</a:t>
            </a:r>
            <a:r>
              <a:rPr sz="1500" spc="-26" dirty="0"/>
              <a:t> </a:t>
            </a:r>
            <a:r>
              <a:rPr sz="1500" spc="-4" dirty="0"/>
              <a:t>and	</a:t>
            </a:r>
            <a:r>
              <a:rPr sz="1500" dirty="0"/>
              <a:t>“the right” way” to </a:t>
            </a:r>
            <a:r>
              <a:rPr sz="1500" spc="-4" dirty="0"/>
              <a:t>get data </a:t>
            </a:r>
            <a:r>
              <a:rPr sz="1500" dirty="0"/>
              <a:t>from a</a:t>
            </a:r>
            <a:r>
              <a:rPr sz="1500" spc="-146" dirty="0"/>
              <a:t> </a:t>
            </a:r>
            <a:r>
              <a:rPr sz="1500" spc="-4" dirty="0"/>
              <a:t>web  </a:t>
            </a:r>
            <a:r>
              <a:rPr sz="1500" dirty="0"/>
              <a:t>service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The use of </a:t>
            </a:r>
            <a:r>
              <a:rPr sz="1500" spc="-4" dirty="0"/>
              <a:t>APIs </a:t>
            </a:r>
            <a:r>
              <a:rPr sz="1500" dirty="0"/>
              <a:t>is controlled by </a:t>
            </a:r>
            <a:r>
              <a:rPr sz="1500" spc="-4" dirty="0"/>
              <a:t>the </a:t>
            </a:r>
            <a:r>
              <a:rPr sz="1500" dirty="0"/>
              <a:t>data provider: they are thus</a:t>
            </a:r>
            <a:r>
              <a:rPr sz="1500" spc="-221" dirty="0"/>
              <a:t> </a:t>
            </a:r>
            <a:r>
              <a:rPr sz="1500" dirty="0"/>
              <a:t>used</a:t>
            </a:r>
            <a:endParaRPr sz="1500"/>
          </a:p>
          <a:p>
            <a:pPr marL="145256"/>
            <a:r>
              <a:rPr sz="1500" dirty="0"/>
              <a:t>with data providers</a:t>
            </a:r>
            <a:r>
              <a:rPr sz="1500" spc="-49" dirty="0"/>
              <a:t> </a:t>
            </a:r>
            <a:r>
              <a:rPr sz="1500" dirty="0"/>
              <a:t>permission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Some </a:t>
            </a:r>
            <a:r>
              <a:rPr sz="1500" spc="-4" dirty="0"/>
              <a:t>APIs </a:t>
            </a:r>
            <a:r>
              <a:rPr sz="1500" dirty="0"/>
              <a:t>cost according usage, some have other conditions for</a:t>
            </a:r>
            <a:r>
              <a:rPr sz="1500" spc="-248" dirty="0"/>
              <a:t> </a:t>
            </a:r>
            <a:r>
              <a:rPr sz="1500" dirty="0"/>
              <a:t>use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Needs programming to</a:t>
            </a:r>
            <a:r>
              <a:rPr sz="1500" spc="-60" dirty="0"/>
              <a:t> </a:t>
            </a:r>
            <a:r>
              <a:rPr sz="1500" dirty="0"/>
              <a:t>connect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88" y="124132"/>
            <a:ext cx="5915025" cy="908133"/>
          </a:xfrm>
          <a:prstGeom prst="rect">
            <a:avLst/>
          </a:prstGeom>
        </p:spPr>
        <p:txBody>
          <a:bodyPr vert="horz" wrap="square" lIns="0" tIns="195262" rIns="0" bIns="0" rtlCol="0" anchor="ctr">
            <a:spAutoFit/>
          </a:bodyPr>
          <a:lstStyle/>
          <a:p>
            <a:pPr marL="9525" marR="3810" indent="64770">
              <a:lnSpc>
                <a:spcPct val="70000"/>
              </a:lnSpc>
              <a:spcBef>
                <a:spcPts val="1267"/>
              </a:spcBef>
            </a:pPr>
            <a:r>
              <a:rPr spc="-150" dirty="0"/>
              <a:t>API </a:t>
            </a:r>
            <a:r>
              <a:rPr spc="-225" dirty="0"/>
              <a:t>(APPLICATION  </a:t>
            </a:r>
            <a:r>
              <a:rPr spc="-206" dirty="0"/>
              <a:t>PROGRAMMING</a:t>
            </a:r>
            <a:r>
              <a:rPr spc="-506" dirty="0"/>
              <a:t> </a:t>
            </a:r>
            <a:r>
              <a:rPr spc="-221" dirty="0"/>
              <a:t>INTERFACE)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9112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108710"/>
            <a:ext cx="6858000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90090" y="124664"/>
            <a:ext cx="3626168" cy="517930"/>
          </a:xfrm>
          <a:prstGeom prst="rect">
            <a:avLst/>
          </a:prstGeom>
        </p:spPr>
        <p:txBody>
          <a:bodyPr vert="horz" wrap="square" lIns="0" tIns="10001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3300" spc="-195" dirty="0"/>
              <a:t>TWITTER</a:t>
            </a:r>
            <a:r>
              <a:rPr sz="3300" spc="-480" dirty="0"/>
              <a:t> </a:t>
            </a:r>
            <a:r>
              <a:rPr sz="3300" spc="-143" dirty="0"/>
              <a:t>RESTAPI</a:t>
            </a:r>
            <a:r>
              <a:rPr sz="2400" spc="-143" dirty="0"/>
              <a:t>S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03438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5277803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29" dirty="0"/>
              <a:t>FACEBOOK </a:t>
            </a:r>
            <a:r>
              <a:rPr sz="4050" spc="-184" dirty="0"/>
              <a:t>GRAPH</a:t>
            </a:r>
            <a:r>
              <a:rPr sz="4050" spc="-941" dirty="0"/>
              <a:t> </a:t>
            </a:r>
            <a:r>
              <a:rPr sz="4050" spc="-153" dirty="0"/>
              <a:t>API</a:t>
            </a:r>
            <a:endParaRPr sz="4050"/>
          </a:p>
        </p:txBody>
      </p:sp>
      <p:sp>
        <p:nvSpPr>
          <p:cNvPr id="3" name="object 3"/>
          <p:cNvSpPr/>
          <p:nvPr/>
        </p:nvSpPr>
        <p:spPr>
          <a:xfrm>
            <a:off x="1143000" y="1359026"/>
            <a:ext cx="6858000" cy="3616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8251727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219162"/>
            <a:ext cx="6269831" cy="3600825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marR="214313" indent="-136208">
              <a:spcBef>
                <a:spcPts val="79"/>
              </a:spcBef>
              <a:buFont typeface="Arial"/>
              <a:buChar char="•"/>
              <a:tabLst>
                <a:tab pos="145733" algn="l"/>
              </a:tabLst>
            </a:pPr>
            <a:r>
              <a:rPr sz="1500" i="1" spc="-8" dirty="0"/>
              <a:t>Web </a:t>
            </a:r>
            <a:r>
              <a:rPr sz="1500" i="1" dirty="0"/>
              <a:t>scraping (web harvesting or web data extraction) is a computer  software technique of extracting information from websites.</a:t>
            </a:r>
            <a:r>
              <a:rPr sz="1500" i="1" spc="-143" dirty="0"/>
              <a:t> </a:t>
            </a:r>
            <a:r>
              <a:rPr sz="1500" dirty="0"/>
              <a:t>(Wikipedia  2015, </a:t>
            </a:r>
            <a:r>
              <a:rPr sz="1500" spc="-8" dirty="0"/>
              <a:t>Web</a:t>
            </a:r>
            <a:r>
              <a:rPr sz="1500" spc="-41" dirty="0"/>
              <a:t> </a:t>
            </a:r>
            <a:r>
              <a:rPr sz="1500" dirty="0"/>
              <a:t>Scraping)</a:t>
            </a:r>
            <a:endParaRPr sz="1500"/>
          </a:p>
          <a:p>
            <a:pPr marL="145256" marR="65723" indent="-136208">
              <a:spcBef>
                <a:spcPts val="363"/>
              </a:spcBef>
              <a:buChar char="•"/>
              <a:tabLst>
                <a:tab pos="145733" algn="l"/>
              </a:tabLst>
            </a:pPr>
            <a:r>
              <a:rPr sz="1500" spc="-8" dirty="0"/>
              <a:t>Transforms </a:t>
            </a:r>
            <a:r>
              <a:rPr sz="1500" dirty="0"/>
              <a:t>unstructured data in HTML format in some structured</a:t>
            </a:r>
            <a:r>
              <a:rPr sz="1500" spc="-210" dirty="0"/>
              <a:t> </a:t>
            </a:r>
            <a:r>
              <a:rPr sz="1500" dirty="0"/>
              <a:t>format  for for further</a:t>
            </a:r>
            <a:r>
              <a:rPr sz="1500" spc="-64" dirty="0"/>
              <a:t> </a:t>
            </a:r>
            <a:r>
              <a:rPr sz="1500" dirty="0"/>
              <a:t>analysis</a:t>
            </a:r>
            <a:endParaRPr sz="1500"/>
          </a:p>
          <a:p>
            <a:pPr marL="145256" indent="-136208">
              <a:spcBef>
                <a:spcPts val="360"/>
              </a:spcBef>
              <a:buChar char="•"/>
              <a:tabLst>
                <a:tab pos="145733" algn="l"/>
              </a:tabLst>
            </a:pPr>
            <a:r>
              <a:rPr sz="1500" dirty="0"/>
              <a:t>Used when </a:t>
            </a:r>
            <a:r>
              <a:rPr sz="1500" spc="-4" dirty="0"/>
              <a:t>you </a:t>
            </a:r>
            <a:r>
              <a:rPr sz="1500" dirty="0"/>
              <a:t>do not have access to the original Data Base or</a:t>
            </a:r>
            <a:r>
              <a:rPr sz="1500" spc="-143" dirty="0"/>
              <a:t> </a:t>
            </a:r>
            <a:r>
              <a:rPr sz="1500" dirty="0"/>
              <a:t>when</a:t>
            </a:r>
            <a:endParaRPr sz="1500"/>
          </a:p>
          <a:p>
            <a:pPr marL="145256"/>
            <a:r>
              <a:rPr sz="1500" dirty="0"/>
              <a:t>there are no</a:t>
            </a:r>
            <a:r>
              <a:rPr sz="1500" spc="-139" dirty="0"/>
              <a:t> </a:t>
            </a:r>
            <a:r>
              <a:rPr sz="1500" spc="-4" dirty="0"/>
              <a:t>APIs</a:t>
            </a:r>
            <a:endParaRPr sz="1500"/>
          </a:p>
          <a:p>
            <a:pPr marL="145256" marR="3810" indent="-136208">
              <a:spcBef>
                <a:spcPts val="360"/>
              </a:spcBef>
              <a:buFont typeface="Arial"/>
              <a:buChar char="•"/>
              <a:tabLst>
                <a:tab pos="145733" algn="l"/>
              </a:tabLst>
            </a:pPr>
            <a:r>
              <a:rPr sz="1500" b="1" dirty="0"/>
              <a:t>NOTE! </a:t>
            </a:r>
            <a:r>
              <a:rPr sz="1500" b="1" spc="-4" dirty="0"/>
              <a:t>Always </a:t>
            </a:r>
            <a:r>
              <a:rPr sz="1500" b="1" dirty="0"/>
              <a:t>make sure that scraping is allowed and legal! </a:t>
            </a:r>
            <a:r>
              <a:rPr sz="1500" dirty="0"/>
              <a:t>This is  not always the case, as some websites and services explicitly forbid</a:t>
            </a:r>
            <a:r>
              <a:rPr sz="1500" spc="-158" dirty="0"/>
              <a:t> </a:t>
            </a:r>
            <a:r>
              <a:rPr sz="1500" dirty="0"/>
              <a:t>web  scraping.</a:t>
            </a:r>
            <a:endParaRPr sz="1500"/>
          </a:p>
          <a:p>
            <a:pPr marL="145256" indent="-136208">
              <a:spcBef>
                <a:spcPts val="363"/>
              </a:spcBef>
              <a:buChar char="•"/>
              <a:tabLst>
                <a:tab pos="145733" algn="l"/>
              </a:tabLst>
            </a:pPr>
            <a:r>
              <a:rPr sz="1500" dirty="0"/>
              <a:t>Numerous tools varying from manual to semi-manual to fully</a:t>
            </a:r>
            <a:r>
              <a:rPr sz="1500" spc="-139" dirty="0"/>
              <a:t> </a:t>
            </a:r>
            <a:r>
              <a:rPr sz="1500" dirty="0"/>
              <a:t>automatic</a:t>
            </a:r>
            <a:endParaRPr sz="1500"/>
          </a:p>
          <a:p>
            <a:pPr marL="411480" lvl="1" indent="-136208">
              <a:spcBef>
                <a:spcPts val="360"/>
              </a:spcBef>
              <a:buFont typeface="Arial"/>
              <a:buChar char="•"/>
              <a:tabLst>
                <a:tab pos="411956" algn="l"/>
              </a:tabLst>
            </a:pPr>
            <a:r>
              <a:rPr sz="1500" b="1" spc="-4" dirty="0"/>
              <a:t>High-level </a:t>
            </a:r>
            <a:r>
              <a:rPr sz="1500" b="1" dirty="0"/>
              <a:t>scraping</a:t>
            </a:r>
            <a:r>
              <a:rPr sz="1500" b="1" spc="-30" dirty="0"/>
              <a:t> </a:t>
            </a:r>
            <a:r>
              <a:rPr sz="1500" b="1" spc="-4" dirty="0"/>
              <a:t>services</a:t>
            </a:r>
            <a:endParaRPr sz="1500"/>
          </a:p>
          <a:p>
            <a:pPr marL="411480" lvl="1" indent="-136208">
              <a:spcBef>
                <a:spcPts val="356"/>
              </a:spcBef>
              <a:buFont typeface="Arial"/>
              <a:buChar char="•"/>
              <a:tabLst>
                <a:tab pos="411956" algn="l"/>
              </a:tabLst>
            </a:pPr>
            <a:r>
              <a:rPr sz="1500" b="1" dirty="0"/>
              <a:t>Browser plugin</a:t>
            </a:r>
            <a:r>
              <a:rPr sz="1500" b="1" spc="-49" dirty="0"/>
              <a:t> </a:t>
            </a:r>
            <a:r>
              <a:rPr sz="1500" b="1" dirty="0"/>
              <a:t>tools</a:t>
            </a:r>
            <a:endParaRPr sz="1500"/>
          </a:p>
          <a:p>
            <a:pPr marL="411480" lvl="1" indent="-136208">
              <a:spcBef>
                <a:spcPts val="363"/>
              </a:spcBef>
              <a:buFont typeface="Arial"/>
              <a:buChar char="•"/>
              <a:tabLst>
                <a:tab pos="411956" algn="l"/>
              </a:tabLst>
            </a:pPr>
            <a:r>
              <a:rPr sz="1500" b="1" spc="-4" dirty="0"/>
              <a:t>Programming</a:t>
            </a:r>
            <a:r>
              <a:rPr sz="1500" b="1" spc="-19" dirty="0"/>
              <a:t> </a:t>
            </a:r>
            <a:r>
              <a:rPr sz="1500" b="1" spc="-4" dirty="0"/>
              <a:t>libraries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3705225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53" dirty="0"/>
              <a:t>WEB</a:t>
            </a:r>
            <a:r>
              <a:rPr sz="4050" spc="-491" dirty="0"/>
              <a:t> </a:t>
            </a:r>
            <a:r>
              <a:rPr sz="4050" spc="-203" dirty="0"/>
              <a:t>SCRAPING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2602148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3368707"/>
            <a:ext cx="5617369" cy="7021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45256" marR="3810" indent="-136208">
              <a:spcBef>
                <a:spcPts val="75"/>
              </a:spcBef>
              <a:buChar char="•"/>
              <a:tabLst>
                <a:tab pos="145733" algn="l"/>
              </a:tabLst>
            </a:pPr>
            <a:r>
              <a:rPr sz="1500" dirty="0"/>
              <a:t>(De</a:t>
            </a:r>
            <a:r>
              <a:rPr sz="1500" spc="-11" dirty="0"/>
              <a:t> </a:t>
            </a:r>
            <a:r>
              <a:rPr sz="1500" dirty="0"/>
              <a:t>Mauro,</a:t>
            </a:r>
            <a:r>
              <a:rPr sz="1500" spc="-113" dirty="0"/>
              <a:t> </a:t>
            </a:r>
            <a:r>
              <a:rPr sz="1500" spc="-4" dirty="0"/>
              <a:t>A.,</a:t>
            </a:r>
            <a:r>
              <a:rPr sz="1500" spc="-8" dirty="0"/>
              <a:t> </a:t>
            </a:r>
            <a:r>
              <a:rPr sz="1500" dirty="0"/>
              <a:t>Greco,</a:t>
            </a:r>
            <a:r>
              <a:rPr sz="1500" spc="-30" dirty="0"/>
              <a:t> </a:t>
            </a:r>
            <a:r>
              <a:rPr sz="1500" spc="-4" dirty="0"/>
              <a:t>M., </a:t>
            </a:r>
            <a:r>
              <a:rPr sz="1500" dirty="0"/>
              <a:t>Grimaldi,</a:t>
            </a:r>
            <a:r>
              <a:rPr sz="1500" spc="-26" dirty="0"/>
              <a:t> </a:t>
            </a:r>
            <a:r>
              <a:rPr sz="1500" dirty="0"/>
              <a:t>M.</a:t>
            </a:r>
            <a:r>
              <a:rPr sz="1500" spc="-15" dirty="0"/>
              <a:t> </a:t>
            </a:r>
            <a:r>
              <a:rPr sz="1500" dirty="0"/>
              <a:t>2014.</a:t>
            </a:r>
            <a:r>
              <a:rPr sz="1500" spc="-15" dirty="0"/>
              <a:t> </a:t>
            </a:r>
            <a:r>
              <a:rPr sz="1500" dirty="0"/>
              <a:t>What</a:t>
            </a:r>
            <a:r>
              <a:rPr sz="1500" spc="-23" dirty="0"/>
              <a:t> </a:t>
            </a:r>
            <a:r>
              <a:rPr sz="1500" dirty="0"/>
              <a:t>is</a:t>
            </a:r>
            <a:r>
              <a:rPr sz="1500" spc="4" dirty="0"/>
              <a:t> </a:t>
            </a:r>
            <a:r>
              <a:rPr sz="1500" dirty="0"/>
              <a:t>big</a:t>
            </a:r>
            <a:r>
              <a:rPr sz="1500" spc="4" dirty="0"/>
              <a:t> </a:t>
            </a:r>
            <a:r>
              <a:rPr sz="1500" dirty="0"/>
              <a:t>data?</a:t>
            </a:r>
            <a:r>
              <a:rPr sz="1500" spc="-105" dirty="0"/>
              <a:t> </a:t>
            </a:r>
            <a:r>
              <a:rPr sz="1500" dirty="0"/>
              <a:t>A  consensual definition and a review of key research topics. 4th  International Conference on Integrated Information,</a:t>
            </a:r>
            <a:r>
              <a:rPr sz="1500" spc="-131" dirty="0"/>
              <a:t> </a:t>
            </a:r>
            <a:r>
              <a:rPr sz="1500" dirty="0"/>
              <a:t>Madrid)</a:t>
            </a:r>
            <a:endParaRPr sz="1500"/>
          </a:p>
        </p:txBody>
      </p:sp>
      <p:sp>
        <p:nvSpPr>
          <p:cNvPr id="4" name="object 4"/>
          <p:cNvSpPr txBox="1"/>
          <p:nvPr/>
        </p:nvSpPr>
        <p:spPr>
          <a:xfrm>
            <a:off x="1410082" y="435350"/>
            <a:ext cx="6027419" cy="2697053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spcBef>
                <a:spcPts val="71"/>
              </a:spcBef>
            </a:pPr>
            <a:r>
              <a:rPr sz="3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DEFINITION</a:t>
            </a:r>
          </a:p>
          <a:p>
            <a:pPr marL="145256" marR="3810" indent="-136208">
              <a:spcBef>
                <a:spcPts val="2553"/>
              </a:spcBef>
              <a:buChar char="•"/>
              <a:tabLst>
                <a:tab pos="145733" algn="l"/>
              </a:tabLst>
            </a:pPr>
            <a:r>
              <a:rPr sz="2400" dirty="0"/>
              <a:t>“Big Data </a:t>
            </a:r>
            <a:r>
              <a:rPr sz="2400" spc="-4" dirty="0"/>
              <a:t>represents the Information</a:t>
            </a:r>
            <a:r>
              <a:rPr sz="2400" spc="-49" dirty="0"/>
              <a:t> </a:t>
            </a:r>
            <a:r>
              <a:rPr sz="2400" dirty="0"/>
              <a:t>assets  characterized by such a High </a:t>
            </a:r>
            <a:r>
              <a:rPr sz="2400" spc="-23" dirty="0"/>
              <a:t>Volume,  </a:t>
            </a:r>
            <a:r>
              <a:rPr sz="2400" spc="-19" dirty="0"/>
              <a:t>Velocity </a:t>
            </a:r>
            <a:r>
              <a:rPr sz="2400" dirty="0"/>
              <a:t>and </a:t>
            </a:r>
            <a:r>
              <a:rPr sz="2400" spc="-30" dirty="0"/>
              <a:t>Variety </a:t>
            </a:r>
            <a:r>
              <a:rPr sz="2400" dirty="0"/>
              <a:t>to require specific  </a:t>
            </a:r>
            <a:r>
              <a:rPr sz="2400" spc="-30" dirty="0"/>
              <a:t>Technology </a:t>
            </a:r>
            <a:r>
              <a:rPr sz="2400" spc="-4" dirty="0"/>
              <a:t>and </a:t>
            </a:r>
            <a:r>
              <a:rPr sz="2400" dirty="0"/>
              <a:t>Analytical </a:t>
            </a:r>
            <a:r>
              <a:rPr sz="2400" spc="-4" dirty="0"/>
              <a:t>Methods for </a:t>
            </a:r>
            <a:r>
              <a:rPr sz="2400" dirty="0"/>
              <a:t>its  </a:t>
            </a:r>
            <a:r>
              <a:rPr sz="2400" spc="-4" dirty="0"/>
              <a:t>transformation into</a:t>
            </a:r>
            <a:r>
              <a:rPr sz="2400" spc="-26" dirty="0"/>
              <a:t> </a:t>
            </a:r>
            <a:r>
              <a:rPr sz="2400" spc="-30" dirty="0"/>
              <a:t>Value".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594129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488" y="124083"/>
            <a:ext cx="5915025" cy="908229"/>
          </a:xfrm>
          <a:prstGeom prst="rect">
            <a:avLst/>
          </a:prstGeom>
        </p:spPr>
        <p:txBody>
          <a:bodyPr vert="horz" wrap="square" lIns="0" tIns="195357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151"/>
              </a:spcBef>
            </a:pPr>
            <a:r>
              <a:rPr spc="-210" dirty="0"/>
              <a:t>SERVICES</a:t>
            </a:r>
            <a:r>
              <a:rPr spc="-461" dirty="0"/>
              <a:t> </a:t>
            </a:r>
            <a:r>
              <a:rPr spc="-158" dirty="0"/>
              <a:t>FOR</a:t>
            </a:r>
            <a:r>
              <a:rPr spc="-454" dirty="0"/>
              <a:t> </a:t>
            </a:r>
            <a:r>
              <a:rPr spc="-158" dirty="0"/>
              <a:t>WEB</a:t>
            </a:r>
            <a:r>
              <a:rPr spc="-461" dirty="0"/>
              <a:t> </a:t>
            </a:r>
            <a:r>
              <a:rPr spc="-206" dirty="0"/>
              <a:t>SCRAPING:  </a:t>
            </a:r>
            <a:r>
              <a:rPr spc="-248" dirty="0"/>
              <a:t>IMPORT.IO</a:t>
            </a:r>
          </a:p>
        </p:txBody>
      </p:sp>
      <p:sp>
        <p:nvSpPr>
          <p:cNvPr id="3" name="object 3"/>
          <p:cNvSpPr/>
          <p:nvPr/>
        </p:nvSpPr>
        <p:spPr>
          <a:xfrm>
            <a:off x="1143000" y="1070991"/>
            <a:ext cx="6858000" cy="3822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4" name="object 4"/>
          <p:cNvSpPr txBox="1"/>
          <p:nvPr/>
        </p:nvSpPr>
        <p:spPr>
          <a:xfrm>
            <a:off x="1143000" y="4931862"/>
            <a:ext cx="4247769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11" dirty="0">
                <a:latin typeface="Carlito"/>
                <a:cs typeface="Carlito"/>
              </a:rPr>
              <a:t>https:/</a:t>
            </a:r>
            <a:r>
              <a:rPr sz="1350" spc="-11" dirty="0">
                <a:latin typeface="Carlito"/>
                <a:cs typeface="Carlito"/>
                <a:hlinkClick r:id="rId3"/>
              </a:rPr>
              <a:t>/www.youtube.com/watch?v=ghvsVLkTKLk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67070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329308"/>
            <a:ext cx="6858000" cy="3526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88" y="156400"/>
            <a:ext cx="5915025" cy="843596"/>
          </a:xfrm>
          <a:prstGeom prst="rect">
            <a:avLst/>
          </a:prstGeom>
        </p:spPr>
        <p:txBody>
          <a:bodyPr vert="horz" wrap="square" lIns="0" tIns="195357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151"/>
              </a:spcBef>
            </a:pPr>
            <a:r>
              <a:rPr spc="-210" dirty="0"/>
              <a:t>SERVICES</a:t>
            </a:r>
            <a:r>
              <a:rPr spc="-461" dirty="0"/>
              <a:t> </a:t>
            </a:r>
            <a:r>
              <a:rPr spc="-158" dirty="0"/>
              <a:t>FOR</a:t>
            </a:r>
            <a:r>
              <a:rPr spc="-454" dirty="0"/>
              <a:t> </a:t>
            </a:r>
            <a:r>
              <a:rPr spc="-158" dirty="0"/>
              <a:t>WEB</a:t>
            </a:r>
            <a:r>
              <a:rPr spc="-461" dirty="0"/>
              <a:t> </a:t>
            </a:r>
            <a:r>
              <a:rPr spc="-206" dirty="0"/>
              <a:t>SCRAPING:  </a:t>
            </a:r>
            <a:r>
              <a:rPr spc="-214" dirty="0"/>
              <a:t>KIMONOLABS.COM</a:t>
            </a:r>
          </a:p>
        </p:txBody>
      </p:sp>
    </p:spTree>
    <p:extLst>
      <p:ext uri="{BB962C8B-B14F-4D97-AF65-F5344CB8AC3E}">
        <p14:creationId xmlns:p14="http://schemas.microsoft.com/office/powerpoint/2010/main" val="3295901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315592"/>
            <a:ext cx="6858000" cy="3712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88" y="156400"/>
            <a:ext cx="5915025" cy="843596"/>
          </a:xfrm>
          <a:prstGeom prst="rect">
            <a:avLst/>
          </a:prstGeom>
        </p:spPr>
        <p:txBody>
          <a:bodyPr vert="horz" wrap="square" lIns="0" tIns="195357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151"/>
              </a:spcBef>
            </a:pPr>
            <a:r>
              <a:rPr spc="-210" dirty="0"/>
              <a:t>SERVICES</a:t>
            </a:r>
            <a:r>
              <a:rPr spc="-461" dirty="0"/>
              <a:t> </a:t>
            </a:r>
            <a:r>
              <a:rPr spc="-158" dirty="0"/>
              <a:t>FOR</a:t>
            </a:r>
            <a:r>
              <a:rPr spc="-454" dirty="0"/>
              <a:t> </a:t>
            </a:r>
            <a:r>
              <a:rPr spc="-158" dirty="0"/>
              <a:t>WEB</a:t>
            </a:r>
            <a:r>
              <a:rPr spc="-461" dirty="0"/>
              <a:t> </a:t>
            </a:r>
            <a:r>
              <a:rPr spc="-206" dirty="0"/>
              <a:t>SCRAPING:  </a:t>
            </a:r>
            <a:r>
              <a:rPr spc="-210" dirty="0"/>
              <a:t>WEBHOSE.IO</a:t>
            </a:r>
          </a:p>
        </p:txBody>
      </p:sp>
    </p:spTree>
    <p:extLst>
      <p:ext uri="{BB962C8B-B14F-4D97-AF65-F5344CB8AC3E}">
        <p14:creationId xmlns:p14="http://schemas.microsoft.com/office/powerpoint/2010/main" val="1042962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1208150"/>
            <a:ext cx="6858000" cy="37981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0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88" y="156400"/>
            <a:ext cx="5915025" cy="843596"/>
          </a:xfrm>
          <a:prstGeom prst="rect">
            <a:avLst/>
          </a:prstGeom>
        </p:spPr>
        <p:txBody>
          <a:bodyPr vert="horz" wrap="square" lIns="0" tIns="195357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151"/>
              </a:spcBef>
            </a:pPr>
            <a:r>
              <a:rPr spc="-199" dirty="0"/>
              <a:t>BROWSER</a:t>
            </a:r>
            <a:r>
              <a:rPr spc="-450" dirty="0"/>
              <a:t> </a:t>
            </a:r>
            <a:r>
              <a:rPr spc="-199" dirty="0"/>
              <a:t>PLUGINS</a:t>
            </a:r>
            <a:r>
              <a:rPr spc="-458" dirty="0"/>
              <a:t> </a:t>
            </a:r>
            <a:r>
              <a:rPr spc="-158" dirty="0"/>
              <a:t>FOR</a:t>
            </a:r>
            <a:r>
              <a:rPr spc="-458" dirty="0"/>
              <a:t> </a:t>
            </a:r>
            <a:r>
              <a:rPr spc="-158" dirty="0"/>
              <a:t>WEB  </a:t>
            </a:r>
            <a:r>
              <a:rPr spc="-206" dirty="0"/>
              <a:t>SCRAPING:</a:t>
            </a:r>
            <a:r>
              <a:rPr spc="-439" dirty="0"/>
              <a:t> </a:t>
            </a:r>
            <a:r>
              <a:rPr spc="-289" dirty="0"/>
              <a:t>DATA</a:t>
            </a:r>
            <a:r>
              <a:rPr spc="-614" dirty="0"/>
              <a:t> </a:t>
            </a:r>
            <a:r>
              <a:rPr spc="-188" dirty="0"/>
              <a:t>MINER</a:t>
            </a:r>
          </a:p>
        </p:txBody>
      </p:sp>
    </p:spTree>
    <p:extLst>
      <p:ext uri="{BB962C8B-B14F-4D97-AF65-F5344CB8AC3E}">
        <p14:creationId xmlns:p14="http://schemas.microsoft.com/office/powerpoint/2010/main" val="11987312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173604"/>
            <a:ext cx="5785961" cy="1928573"/>
          </a:xfrm>
          <a:prstGeom prst="rect">
            <a:avLst/>
          </a:prstGeom>
        </p:spPr>
        <p:txBody>
          <a:bodyPr vert="horz" wrap="square" lIns="0" tIns="55721" rIns="0" bIns="0" rtlCol="0">
            <a:spAutoFit/>
          </a:bodyPr>
          <a:lstStyle/>
          <a:p>
            <a:pPr marL="145256" indent="-136208">
              <a:spcBef>
                <a:spcPts val="439"/>
              </a:spcBef>
              <a:buFont typeface="Arial"/>
              <a:buChar char="•"/>
              <a:tabLst>
                <a:tab pos="145733" algn="l"/>
              </a:tabLst>
            </a:pPr>
            <a:r>
              <a:rPr sz="1500" b="1" spc="-4" dirty="0"/>
              <a:t>Python</a:t>
            </a:r>
            <a:endParaRPr sz="1500"/>
          </a:p>
          <a:p>
            <a:pPr marL="411480" lvl="1" indent="-136208">
              <a:spcBef>
                <a:spcPts val="360"/>
              </a:spcBef>
              <a:buChar char="•"/>
              <a:tabLst>
                <a:tab pos="411956" algn="l"/>
              </a:tabLst>
            </a:pPr>
            <a:r>
              <a:rPr sz="1500" dirty="0"/>
              <a:t>Scrapy:</a:t>
            </a:r>
            <a:r>
              <a:rPr sz="1500" spc="-30" dirty="0">
                <a:solidFill>
                  <a:srgbClr val="FBA211"/>
                </a:solidFill>
              </a:rPr>
              <a:t> </a:t>
            </a:r>
            <a:r>
              <a:rPr sz="1500" u="sng" spc="-8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2"/>
              </a:rPr>
              <a:t>http://scrapy.org</a:t>
            </a:r>
            <a:endParaRPr sz="1500"/>
          </a:p>
          <a:p>
            <a:pPr marL="411480" lvl="1" indent="-136208">
              <a:spcBef>
                <a:spcPts val="360"/>
              </a:spcBef>
              <a:buChar char="•"/>
              <a:tabLst>
                <a:tab pos="411956" algn="l"/>
              </a:tabLst>
            </a:pPr>
            <a:r>
              <a:rPr sz="1500" dirty="0"/>
              <a:t>BeautifulSoup:</a:t>
            </a:r>
            <a:r>
              <a:rPr sz="1500" spc="23" dirty="0">
                <a:solidFill>
                  <a:srgbClr val="FBA211"/>
                </a:solidFill>
              </a:rPr>
              <a:t> </a:t>
            </a:r>
            <a:r>
              <a:rPr sz="1500" u="sng" spc="-8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3"/>
              </a:rPr>
              <a:t>http://www.crummy.com/software/BeautifulSoup/</a:t>
            </a:r>
            <a:endParaRPr sz="1500"/>
          </a:p>
          <a:p>
            <a:pPr marL="411480" marR="282416" lvl="1" indent="-136208">
              <a:spcBef>
                <a:spcPts val="360"/>
              </a:spcBef>
              <a:buChar char="•"/>
              <a:tabLst>
                <a:tab pos="411956" algn="l"/>
              </a:tabLst>
            </a:pPr>
            <a:r>
              <a:rPr sz="1500" dirty="0"/>
              <a:t>Scrapemark:</a:t>
            </a:r>
            <a:r>
              <a:rPr sz="1500" dirty="0">
                <a:solidFill>
                  <a:srgbClr val="FBA211"/>
                </a:solidFill>
              </a:rPr>
              <a:t> </a:t>
            </a:r>
            <a:r>
              <a:rPr sz="150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4"/>
              </a:rPr>
              <a:t>http://arshaw.com/scrapemark/</a:t>
            </a:r>
            <a:r>
              <a:rPr sz="1500" spc="-4" dirty="0">
                <a:solidFill>
                  <a:srgbClr val="FBA211"/>
                </a:solidFill>
                <a:hlinkClick r:id="rId4"/>
              </a:rPr>
              <a:t> </a:t>
            </a:r>
            <a:r>
              <a:rPr sz="1500" dirty="0"/>
              <a:t>(not</a:t>
            </a:r>
            <a:r>
              <a:rPr sz="1500" spc="-127" dirty="0"/>
              <a:t> </a:t>
            </a:r>
            <a:r>
              <a:rPr sz="1500" dirty="0"/>
              <a:t>maintained  anymore)</a:t>
            </a:r>
            <a:endParaRPr sz="1500"/>
          </a:p>
          <a:p>
            <a:pPr marL="145256" indent="-136208">
              <a:spcBef>
                <a:spcPts val="363"/>
              </a:spcBef>
              <a:buFont typeface="Arial"/>
              <a:buChar char="•"/>
              <a:tabLst>
                <a:tab pos="145733" algn="l"/>
              </a:tabLst>
            </a:pPr>
            <a:r>
              <a:rPr sz="1500" b="1" dirty="0"/>
              <a:t>R</a:t>
            </a:r>
            <a:endParaRPr sz="1500"/>
          </a:p>
          <a:p>
            <a:pPr marL="411480" lvl="1" indent="-136208">
              <a:spcBef>
                <a:spcPts val="360"/>
              </a:spcBef>
              <a:buChar char="•"/>
              <a:tabLst>
                <a:tab pos="411956" algn="l"/>
              </a:tabLst>
            </a:pPr>
            <a:r>
              <a:rPr sz="1500" dirty="0"/>
              <a:t>rvest:</a:t>
            </a:r>
            <a:r>
              <a:rPr sz="1500" spc="-19" dirty="0">
                <a:solidFill>
                  <a:srgbClr val="FBA211"/>
                </a:solidFill>
              </a:rPr>
              <a:t> </a:t>
            </a:r>
            <a:r>
              <a:rPr sz="150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5"/>
              </a:rPr>
              <a:t>http://cran.r-project.org/web/packages/rvest/index.html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6248400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53" dirty="0"/>
              <a:t>WEB </a:t>
            </a:r>
            <a:r>
              <a:rPr sz="4050" spc="-203" dirty="0"/>
              <a:t>SCRAPING</a:t>
            </a:r>
            <a:r>
              <a:rPr sz="4050" spc="-791" dirty="0"/>
              <a:t> </a:t>
            </a:r>
            <a:r>
              <a:rPr sz="4050" spc="-203" dirty="0"/>
              <a:t>LIBRARIES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2006229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2" y="1219162"/>
            <a:ext cx="6243161" cy="702596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spc="-11" dirty="0"/>
              <a:t>Watch </a:t>
            </a:r>
            <a:r>
              <a:rPr sz="1500" dirty="0"/>
              <a:t>“The </a:t>
            </a:r>
            <a:r>
              <a:rPr sz="1500" spc="-4" dirty="0"/>
              <a:t>Beauty </a:t>
            </a:r>
            <a:r>
              <a:rPr sz="1500" dirty="0"/>
              <a:t>of </a:t>
            </a:r>
            <a:r>
              <a:rPr sz="1500" spc="-4" dirty="0"/>
              <a:t>Data Visualization” </a:t>
            </a:r>
            <a:r>
              <a:rPr sz="1500" dirty="0"/>
              <a:t>by</a:t>
            </a:r>
            <a:r>
              <a:rPr sz="1500" spc="-94" dirty="0"/>
              <a:t> </a:t>
            </a:r>
            <a:r>
              <a:rPr sz="1500" spc="-4" dirty="0"/>
              <a:t>David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spc="-4" dirty="0">
                <a:hlinkClick r:id="rId2"/>
              </a:rPr>
              <a:t>McCandless:</a:t>
            </a:r>
            <a:r>
              <a:rPr sz="150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2"/>
              </a:rPr>
              <a:t>http://www.ted.com/talks/david_mccandless_the_beauty_of</a:t>
            </a:r>
            <a:endParaRPr sz="1500"/>
          </a:p>
          <a:p>
            <a:pPr marL="145256"/>
            <a:r>
              <a:rPr sz="1500" u="sng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2"/>
              </a:rPr>
              <a:t>_data_visualization?language=en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4230053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10" dirty="0"/>
              <a:t>VISUALIZING</a:t>
            </a:r>
            <a:r>
              <a:rPr sz="4050" spc="-488" dirty="0"/>
              <a:t> </a:t>
            </a:r>
            <a:r>
              <a:rPr sz="4050" spc="-319" dirty="0"/>
              <a:t>DATA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36612752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51257" cy="1498968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Fayyad, U., Piatetsky-Shapiro, </a:t>
            </a:r>
            <a:r>
              <a:rPr sz="1500" spc="-4" dirty="0"/>
              <a:t>G., </a:t>
            </a:r>
            <a:r>
              <a:rPr sz="1500" dirty="0"/>
              <a:t>&amp; Smyth, </a:t>
            </a:r>
            <a:r>
              <a:rPr sz="1500" spc="-98" dirty="0"/>
              <a:t>P. </a:t>
            </a:r>
            <a:r>
              <a:rPr sz="1500" dirty="0"/>
              <a:t>(1996). From data</a:t>
            </a:r>
            <a:r>
              <a:rPr sz="1500" spc="-75" dirty="0"/>
              <a:t> </a:t>
            </a:r>
            <a:r>
              <a:rPr sz="1500" dirty="0"/>
              <a:t>mining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to knowledge discovery in databases. </a:t>
            </a:r>
            <a:r>
              <a:rPr sz="1500" i="1" dirty="0"/>
              <a:t>AI magazine</a:t>
            </a:r>
            <a:r>
              <a:rPr sz="1500" dirty="0"/>
              <a:t>, </a:t>
            </a:r>
            <a:r>
              <a:rPr sz="1500" i="1" dirty="0"/>
              <a:t>17</a:t>
            </a:r>
            <a:r>
              <a:rPr sz="1500" dirty="0"/>
              <a:t>(3),</a:t>
            </a:r>
            <a:r>
              <a:rPr sz="1500" spc="-135" dirty="0"/>
              <a:t> </a:t>
            </a:r>
            <a:r>
              <a:rPr sz="1500" dirty="0"/>
              <a:t>37.</a:t>
            </a:r>
            <a:endParaRPr sz="1500"/>
          </a:p>
          <a:p>
            <a:pPr>
              <a:spcBef>
                <a:spcPts val="15"/>
              </a:spcBef>
            </a:pPr>
            <a:endParaRPr sz="2175"/>
          </a:p>
          <a:p>
            <a:pPr marL="145256" marR="700564" indent="-136208">
              <a:spcBef>
                <a:spcPts val="4"/>
              </a:spcBef>
              <a:buChar char="•"/>
              <a:tabLst>
                <a:tab pos="145733" algn="l"/>
              </a:tabLst>
            </a:pPr>
            <a:r>
              <a:rPr sz="1500" dirty="0"/>
              <a:t>De</a:t>
            </a:r>
            <a:r>
              <a:rPr sz="1500" spc="-11" dirty="0"/>
              <a:t> </a:t>
            </a:r>
            <a:r>
              <a:rPr sz="1500" dirty="0"/>
              <a:t>Mauro,</a:t>
            </a:r>
            <a:r>
              <a:rPr sz="1500" spc="-105" dirty="0"/>
              <a:t> </a:t>
            </a:r>
            <a:r>
              <a:rPr sz="1500" spc="-4" dirty="0"/>
              <a:t>A., </a:t>
            </a:r>
            <a:r>
              <a:rPr sz="1500" dirty="0"/>
              <a:t>Greco,</a:t>
            </a:r>
            <a:r>
              <a:rPr sz="1500" spc="-45" dirty="0"/>
              <a:t> </a:t>
            </a:r>
            <a:r>
              <a:rPr sz="1500" spc="-4" dirty="0"/>
              <a:t>M.,</a:t>
            </a:r>
            <a:r>
              <a:rPr sz="1500" spc="4" dirty="0"/>
              <a:t> </a:t>
            </a:r>
            <a:r>
              <a:rPr sz="1500" dirty="0"/>
              <a:t>Grimaldi,</a:t>
            </a:r>
            <a:r>
              <a:rPr sz="1500" spc="-26" dirty="0"/>
              <a:t> </a:t>
            </a:r>
            <a:r>
              <a:rPr sz="1500" dirty="0"/>
              <a:t>M.</a:t>
            </a:r>
            <a:r>
              <a:rPr sz="1500" spc="-15" dirty="0"/>
              <a:t> </a:t>
            </a:r>
            <a:r>
              <a:rPr sz="1500" dirty="0"/>
              <a:t>2014.</a:t>
            </a:r>
            <a:r>
              <a:rPr sz="1500" spc="-19" dirty="0"/>
              <a:t> </a:t>
            </a:r>
            <a:r>
              <a:rPr sz="1500" dirty="0"/>
              <a:t>What</a:t>
            </a:r>
            <a:r>
              <a:rPr sz="1500" spc="-23" dirty="0"/>
              <a:t> </a:t>
            </a:r>
            <a:r>
              <a:rPr sz="1500" dirty="0"/>
              <a:t>is big</a:t>
            </a:r>
            <a:r>
              <a:rPr sz="1500" spc="4" dirty="0"/>
              <a:t> </a:t>
            </a:r>
            <a:r>
              <a:rPr sz="1500" dirty="0"/>
              <a:t>data?</a:t>
            </a:r>
            <a:r>
              <a:rPr sz="1500" spc="-105" dirty="0"/>
              <a:t> </a:t>
            </a:r>
            <a:r>
              <a:rPr sz="1500" dirty="0"/>
              <a:t>A  consensual definition and a review of key research topics. 4th  International Conference on Integrated Information,</a:t>
            </a:r>
            <a:r>
              <a:rPr sz="1500" spc="-146" dirty="0"/>
              <a:t> </a:t>
            </a:r>
            <a:r>
              <a:rPr sz="1500" dirty="0"/>
              <a:t>Madrid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4876324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199" dirty="0"/>
              <a:t>LECTURE </a:t>
            </a:r>
            <a:r>
              <a:rPr sz="4050" dirty="0"/>
              <a:t>3</a:t>
            </a:r>
            <a:r>
              <a:rPr sz="4050" spc="-758" dirty="0"/>
              <a:t> </a:t>
            </a:r>
            <a:r>
              <a:rPr sz="4050" spc="-195" dirty="0"/>
              <a:t>READING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392008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199960"/>
            <a:ext cx="6250305" cy="3243164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45256" indent="-136208">
              <a:spcBef>
                <a:spcPts val="71"/>
              </a:spcBef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Cioffi-Revilla, C. 2014. </a:t>
            </a:r>
            <a:r>
              <a:rPr sz="750" i="1" spc="-4" dirty="0"/>
              <a:t>Introduction to Computational Social Science</a:t>
            </a:r>
            <a:r>
              <a:rPr sz="750" spc="-4" dirty="0"/>
              <a:t>. Springer-Verlag,</a:t>
            </a:r>
            <a:r>
              <a:rPr sz="750" spc="26" dirty="0"/>
              <a:t> </a:t>
            </a:r>
            <a:r>
              <a:rPr sz="750" spc="-8" dirty="0"/>
              <a:t>London</a:t>
            </a:r>
            <a:endParaRPr sz="750"/>
          </a:p>
          <a:p>
            <a:pPr>
              <a:spcBef>
                <a:spcPts val="38"/>
              </a:spcBef>
              <a:buFont typeface="Arial"/>
              <a:buChar char="•"/>
            </a:pPr>
            <a:endParaRPr sz="900"/>
          </a:p>
          <a:p>
            <a:pPr marL="145256" marR="131445" indent="-136208">
              <a:lnSpc>
                <a:spcPts val="720"/>
              </a:lnSpc>
              <a:buChar char="•"/>
              <a:tabLst>
                <a:tab pos="145256" algn="l"/>
                <a:tab pos="145733" algn="l"/>
              </a:tabLst>
            </a:pPr>
            <a:r>
              <a:rPr sz="750" spc="-4" dirty="0">
                <a:hlinkClick r:id="rId2"/>
              </a:rPr>
              <a:t>Elliot, </a:t>
            </a:r>
            <a:r>
              <a:rPr sz="750" dirty="0">
                <a:hlinkClick r:id="rId2"/>
              </a:rPr>
              <a:t>T. </a:t>
            </a:r>
            <a:r>
              <a:rPr sz="750" spc="-4" dirty="0">
                <a:hlinkClick r:id="rId2"/>
              </a:rPr>
              <a:t>2013. 7 Definitions of </a:t>
            </a:r>
            <a:r>
              <a:rPr sz="750" spc="-8" dirty="0">
                <a:hlinkClick r:id="rId2"/>
              </a:rPr>
              <a:t>Big </a:t>
            </a:r>
            <a:r>
              <a:rPr sz="750" spc="-4" dirty="0">
                <a:hlinkClick r:id="rId2"/>
              </a:rPr>
              <a:t>Data </a:t>
            </a:r>
            <a:r>
              <a:rPr sz="750" spc="-8" dirty="0">
                <a:hlinkClick r:id="rId2"/>
              </a:rPr>
              <a:t>You Should </a:t>
            </a:r>
            <a:r>
              <a:rPr sz="750" spc="-4" dirty="0">
                <a:hlinkClick r:id="rId2"/>
              </a:rPr>
              <a:t>Know About.</a:t>
            </a:r>
            <a:r>
              <a:rPr sz="750" spc="-4" dirty="0">
                <a:solidFill>
                  <a:srgbClr val="FBA211"/>
                </a:solidFill>
                <a:hlinkClick r:id="rId2"/>
              </a:rPr>
              <a:t> </a:t>
            </a:r>
            <a:r>
              <a:rPr sz="75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2"/>
              </a:rPr>
              <a:t>http://timoelliott.com/blog/2013/07/7-definitions-of-big-data-you-should-know-  about.html</a:t>
            </a:r>
            <a:endParaRPr sz="750"/>
          </a:p>
          <a:p>
            <a:pPr>
              <a:spcBef>
                <a:spcPts val="4"/>
              </a:spcBef>
              <a:buFont typeface="Arial"/>
              <a:buChar char="•"/>
            </a:pPr>
            <a:endParaRPr sz="938"/>
          </a:p>
          <a:p>
            <a:pPr marL="145256" marR="47149" indent="-136208">
              <a:lnSpc>
                <a:spcPts val="720"/>
              </a:lnSpc>
              <a:buChar char="•"/>
              <a:tabLst>
                <a:tab pos="145256" algn="l"/>
                <a:tab pos="145733" algn="l"/>
              </a:tabLst>
            </a:pPr>
            <a:r>
              <a:rPr sz="750" spc="-8" dirty="0"/>
              <a:t>Eynon, </a:t>
            </a:r>
            <a:r>
              <a:rPr sz="750" spc="-4" dirty="0"/>
              <a:t>R. 2013. </a:t>
            </a:r>
            <a:r>
              <a:rPr sz="750" dirty="0"/>
              <a:t>The </a:t>
            </a:r>
            <a:r>
              <a:rPr sz="750" spc="-4" dirty="0"/>
              <a:t>rise of </a:t>
            </a:r>
            <a:r>
              <a:rPr sz="750" spc="-8" dirty="0"/>
              <a:t>Big </a:t>
            </a:r>
            <a:r>
              <a:rPr sz="750" spc="-4" dirty="0"/>
              <a:t>Data: </a:t>
            </a:r>
            <a:r>
              <a:rPr sz="750" spc="-8" dirty="0"/>
              <a:t>what does it </a:t>
            </a:r>
            <a:r>
              <a:rPr sz="750" dirty="0"/>
              <a:t>mean for </a:t>
            </a:r>
            <a:r>
              <a:rPr sz="750" spc="-4" dirty="0"/>
              <a:t>education, </a:t>
            </a:r>
            <a:r>
              <a:rPr sz="750" spc="-8" dirty="0"/>
              <a:t>technology, </a:t>
            </a:r>
            <a:r>
              <a:rPr sz="750" spc="-4" dirty="0"/>
              <a:t>and </a:t>
            </a:r>
            <a:r>
              <a:rPr sz="750" dirty="0"/>
              <a:t>media </a:t>
            </a:r>
            <a:r>
              <a:rPr sz="750" spc="-4" dirty="0"/>
              <a:t>research? Learning, </a:t>
            </a:r>
            <a:r>
              <a:rPr sz="750" spc="-8" dirty="0"/>
              <a:t>Media </a:t>
            </a:r>
            <a:r>
              <a:rPr sz="750" spc="-4" dirty="0"/>
              <a:t>and </a:t>
            </a:r>
            <a:r>
              <a:rPr sz="750" spc="-8" dirty="0"/>
              <a:t>Technology, </a:t>
            </a:r>
            <a:r>
              <a:rPr sz="750" spc="-4" dirty="0"/>
              <a:t>38:3,  237-240, DOI:</a:t>
            </a:r>
            <a:r>
              <a:rPr sz="750" spc="-15" dirty="0"/>
              <a:t> </a:t>
            </a:r>
            <a:r>
              <a:rPr sz="750" spc="-8" dirty="0"/>
              <a:t>10.1080/17439884.2013.771783.</a:t>
            </a:r>
            <a:endParaRPr sz="750"/>
          </a:p>
          <a:p>
            <a:pPr>
              <a:lnSpc>
                <a:spcPct val="100000"/>
              </a:lnSpc>
              <a:buFont typeface="Arial"/>
              <a:buChar char="•"/>
            </a:pPr>
            <a:endParaRPr sz="825"/>
          </a:p>
          <a:p>
            <a:pPr>
              <a:spcBef>
                <a:spcPts val="38"/>
              </a:spcBef>
              <a:buFont typeface="Arial"/>
              <a:buChar char="•"/>
            </a:pPr>
            <a:endParaRPr sz="713"/>
          </a:p>
          <a:p>
            <a:pPr marL="145256" indent="-136208">
              <a:spcBef>
                <a:spcPts val="4"/>
              </a:spcBef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Gartner, 2014. IT Glossary: </a:t>
            </a:r>
            <a:r>
              <a:rPr sz="750" spc="-8" dirty="0"/>
              <a:t>Big </a:t>
            </a:r>
            <a:r>
              <a:rPr sz="750" spc="-4" dirty="0"/>
              <a:t>Data.</a:t>
            </a:r>
            <a:r>
              <a:rPr sz="750" spc="19" dirty="0">
                <a:solidFill>
                  <a:srgbClr val="FBA211"/>
                </a:solidFill>
              </a:rPr>
              <a:t> </a:t>
            </a:r>
            <a:r>
              <a:rPr sz="750" u="sng" spc="-8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3"/>
              </a:rPr>
              <a:t>http://www.gartner.com/it-glossary/big-data/</a:t>
            </a:r>
            <a:endParaRPr sz="750"/>
          </a:p>
          <a:p>
            <a:pPr>
              <a:lnSpc>
                <a:spcPct val="100000"/>
              </a:lnSpc>
              <a:buFont typeface="Arial"/>
              <a:buChar char="•"/>
            </a:pPr>
            <a:endParaRPr sz="938"/>
          </a:p>
          <a:p>
            <a:pPr marL="145256" marR="139065" indent="-136208">
              <a:lnSpc>
                <a:spcPct val="80000"/>
              </a:lnSpc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Graham, M. 2013. </a:t>
            </a:r>
            <a:r>
              <a:rPr sz="750" dirty="0"/>
              <a:t>The </a:t>
            </a:r>
            <a:r>
              <a:rPr sz="750" spc="-4" dirty="0"/>
              <a:t>Virtual Dimension. Global City Challenges: Debating a Concept, Improving </a:t>
            </a:r>
            <a:r>
              <a:rPr sz="750" spc="-8" dirty="0"/>
              <a:t>the </a:t>
            </a:r>
            <a:r>
              <a:rPr sz="750" spc="-4" dirty="0"/>
              <a:t>Practice, M. Acuto and </a:t>
            </a:r>
            <a:r>
              <a:rPr sz="750" spc="11" dirty="0"/>
              <a:t>W. </a:t>
            </a:r>
            <a:r>
              <a:rPr sz="750" spc="-4" dirty="0"/>
              <a:t>Steele, </a:t>
            </a:r>
            <a:r>
              <a:rPr sz="750" spc="-8" dirty="0"/>
              <a:t>2013.  London: </a:t>
            </a:r>
            <a:r>
              <a:rPr sz="750" spc="-4" dirty="0"/>
              <a:t>Palgrave. </a:t>
            </a:r>
            <a:r>
              <a:rPr sz="750" spc="-8" dirty="0"/>
              <a:t>117-139.</a:t>
            </a:r>
            <a:endParaRPr sz="750"/>
          </a:p>
          <a:p>
            <a:pPr>
              <a:lnSpc>
                <a:spcPct val="100000"/>
              </a:lnSpc>
              <a:buFont typeface="Arial"/>
              <a:buChar char="•"/>
            </a:pPr>
            <a:endParaRPr sz="825"/>
          </a:p>
          <a:p>
            <a:pPr>
              <a:spcBef>
                <a:spcPts val="34"/>
              </a:spcBef>
              <a:buFont typeface="Arial"/>
              <a:buChar char="•"/>
            </a:pPr>
            <a:endParaRPr sz="863"/>
          </a:p>
          <a:p>
            <a:pPr marL="145256" marR="247650" indent="-136208">
              <a:lnSpc>
                <a:spcPts val="720"/>
              </a:lnSpc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De Mauro, A., Greco, M., Grimaldi, M. 2014. </a:t>
            </a:r>
            <a:r>
              <a:rPr sz="750" spc="4" dirty="0"/>
              <a:t>What </a:t>
            </a:r>
            <a:r>
              <a:rPr sz="750" spc="-4" dirty="0"/>
              <a:t>is </a:t>
            </a:r>
            <a:r>
              <a:rPr sz="750" spc="-8" dirty="0"/>
              <a:t>big </a:t>
            </a:r>
            <a:r>
              <a:rPr sz="750" spc="-4" dirty="0"/>
              <a:t>data? A consensual definition and a review of </a:t>
            </a:r>
            <a:r>
              <a:rPr sz="750" dirty="0"/>
              <a:t>key </a:t>
            </a:r>
            <a:r>
              <a:rPr sz="750" spc="-4" dirty="0"/>
              <a:t>research topics. 4th International  Conference on Integrated Information,</a:t>
            </a:r>
            <a:r>
              <a:rPr sz="750" spc="-60" dirty="0"/>
              <a:t> </a:t>
            </a:r>
            <a:r>
              <a:rPr sz="750" spc="-4" dirty="0"/>
              <a:t>Madrid</a:t>
            </a:r>
            <a:endParaRPr sz="750"/>
          </a:p>
          <a:p>
            <a:pPr>
              <a:lnSpc>
                <a:spcPct val="100000"/>
              </a:lnSpc>
              <a:buFont typeface="Arial"/>
              <a:buChar char="•"/>
            </a:pPr>
            <a:endParaRPr sz="788"/>
          </a:p>
          <a:p>
            <a:pPr marL="145256" indent="-136208">
              <a:spcBef>
                <a:spcPts val="4"/>
              </a:spcBef>
              <a:buChar char="•"/>
              <a:tabLst>
                <a:tab pos="145256" algn="l"/>
                <a:tab pos="145733" algn="l"/>
              </a:tabLst>
            </a:pPr>
            <a:r>
              <a:rPr sz="750" spc="-11" dirty="0"/>
              <a:t>Fayyad, </a:t>
            </a:r>
            <a:r>
              <a:rPr sz="750" spc="-4" dirty="0"/>
              <a:t>U., Piatetsky-Shapiro, G., &amp; Smyth, P. (1996). From data mining to knowledge discovery in databases. </a:t>
            </a:r>
            <a:r>
              <a:rPr sz="750" i="1" spc="-4" dirty="0"/>
              <a:t>AI </a:t>
            </a:r>
            <a:r>
              <a:rPr sz="750" i="1" spc="-8" dirty="0"/>
              <a:t>magazine</a:t>
            </a:r>
            <a:r>
              <a:rPr sz="750" spc="-8" dirty="0"/>
              <a:t>, </a:t>
            </a:r>
            <a:r>
              <a:rPr sz="750" i="1" spc="-4" dirty="0"/>
              <a:t>17</a:t>
            </a:r>
            <a:r>
              <a:rPr sz="750" spc="-4" dirty="0"/>
              <a:t>(3),</a:t>
            </a:r>
            <a:r>
              <a:rPr sz="750" spc="127" dirty="0"/>
              <a:t> </a:t>
            </a:r>
            <a:r>
              <a:rPr sz="750" spc="-4" dirty="0"/>
              <a:t>37.</a:t>
            </a:r>
            <a:endParaRPr sz="750"/>
          </a:p>
          <a:p>
            <a:pPr>
              <a:spcBef>
                <a:spcPts val="34"/>
              </a:spcBef>
              <a:buFont typeface="Arial"/>
              <a:buChar char="•"/>
            </a:pPr>
            <a:endParaRPr sz="750"/>
          </a:p>
          <a:p>
            <a:pPr marL="145256" indent="-136208">
              <a:spcBef>
                <a:spcPts val="4"/>
              </a:spcBef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IBM, 2014a. </a:t>
            </a:r>
            <a:r>
              <a:rPr sz="750" spc="4" dirty="0"/>
              <a:t>What </a:t>
            </a:r>
            <a:r>
              <a:rPr sz="750" spc="-4" dirty="0"/>
              <a:t>is </a:t>
            </a:r>
            <a:r>
              <a:rPr sz="750" spc="-8" dirty="0"/>
              <a:t>big </a:t>
            </a:r>
            <a:r>
              <a:rPr sz="750" spc="-4" dirty="0"/>
              <a:t>data?</a:t>
            </a:r>
            <a:r>
              <a:rPr sz="750" spc="-41" dirty="0">
                <a:solidFill>
                  <a:srgbClr val="FBA211"/>
                </a:solidFill>
              </a:rPr>
              <a:t> </a:t>
            </a:r>
            <a:r>
              <a:rPr sz="75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4"/>
              </a:rPr>
              <a:t>http://www-01.ibm.com/software/data/bigdata/what-is-big-data.html</a:t>
            </a:r>
            <a:endParaRPr sz="750"/>
          </a:p>
          <a:p>
            <a:pPr>
              <a:spcBef>
                <a:spcPts val="34"/>
              </a:spcBef>
              <a:buFont typeface="Arial"/>
              <a:buChar char="•"/>
            </a:pPr>
            <a:endParaRPr sz="750"/>
          </a:p>
          <a:p>
            <a:pPr marL="145256" indent="-136208">
              <a:spcBef>
                <a:spcPts val="4"/>
              </a:spcBef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IBM, 2014b. </a:t>
            </a:r>
            <a:r>
              <a:rPr sz="750" dirty="0"/>
              <a:t>The </a:t>
            </a:r>
            <a:r>
              <a:rPr sz="750" spc="-4" dirty="0"/>
              <a:t>Four </a:t>
            </a:r>
            <a:r>
              <a:rPr sz="750" spc="-8" dirty="0"/>
              <a:t>V’s </a:t>
            </a:r>
            <a:r>
              <a:rPr sz="750" spc="-4" dirty="0"/>
              <a:t>of </a:t>
            </a:r>
            <a:r>
              <a:rPr sz="750" spc="-8" dirty="0"/>
              <a:t>Big </a:t>
            </a:r>
            <a:r>
              <a:rPr sz="750" spc="-4" dirty="0"/>
              <a:t>Data.</a:t>
            </a:r>
            <a:r>
              <a:rPr sz="750" spc="-8" dirty="0"/>
              <a:t> </a:t>
            </a:r>
            <a:r>
              <a:rPr sz="750" spc="-4" dirty="0">
                <a:hlinkClick r:id="rId5"/>
              </a:rPr>
              <a:t>http://www.ibmbigdatahub.com/sites/default/files/infographic_file/4-Vs-of-big-data.jpg</a:t>
            </a:r>
            <a:endParaRPr sz="750"/>
          </a:p>
          <a:p>
            <a:pPr>
              <a:spcBef>
                <a:spcPts val="4"/>
              </a:spcBef>
              <a:buFont typeface="Arial"/>
              <a:buChar char="•"/>
            </a:pPr>
            <a:endParaRPr sz="938"/>
          </a:p>
          <a:p>
            <a:pPr marL="145256" marR="307181" indent="-136208">
              <a:lnSpc>
                <a:spcPct val="80000"/>
              </a:lnSpc>
              <a:buChar char="•"/>
              <a:tabLst>
                <a:tab pos="145256" algn="l"/>
                <a:tab pos="145733" algn="l"/>
              </a:tabLst>
            </a:pPr>
            <a:r>
              <a:rPr sz="750" spc="-4" dirty="0"/>
              <a:t>Sicular, S. 2013. Gartner's </a:t>
            </a:r>
            <a:r>
              <a:rPr sz="750" spc="-8" dirty="0"/>
              <a:t>Big </a:t>
            </a:r>
            <a:r>
              <a:rPr sz="750" spc="-4" dirty="0"/>
              <a:t>Data Definition Consists of Three Parts, Not to Be Confused </a:t>
            </a:r>
            <a:r>
              <a:rPr sz="750" spc="-8" dirty="0"/>
              <a:t>with </a:t>
            </a:r>
            <a:r>
              <a:rPr sz="750" spc="-4" dirty="0"/>
              <a:t>Three </a:t>
            </a:r>
            <a:r>
              <a:rPr sz="750" spc="-8" dirty="0"/>
              <a:t>"V"s. </a:t>
            </a:r>
            <a:r>
              <a:rPr sz="750" spc="-4" dirty="0"/>
              <a:t>Forbes, 3/27/2013. </a:t>
            </a:r>
            <a:r>
              <a:rPr sz="75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</a:rPr>
              <a:t> </a:t>
            </a:r>
            <a:r>
              <a:rPr sz="750" u="sng" spc="-4" dirty="0">
                <a:solidFill>
                  <a:srgbClr val="FBA211"/>
                </a:solidFill>
                <a:uFill>
                  <a:solidFill>
                    <a:srgbClr val="FBA211"/>
                  </a:solidFill>
                </a:uFill>
                <a:hlinkClick r:id="rId6"/>
              </a:rPr>
              <a:t>http://www.forbes.com/sites/gartnergroup/2013/03/27/gartners-big-data-definition-consists-of-three-parts-not-to-be-confused-with-three-vs/</a:t>
            </a:r>
            <a:endParaRPr sz="750"/>
          </a:p>
          <a:p>
            <a:pPr>
              <a:lnSpc>
                <a:spcPct val="100000"/>
              </a:lnSpc>
              <a:buFont typeface="Arial"/>
              <a:buChar char="•"/>
            </a:pPr>
            <a:endParaRPr sz="938"/>
          </a:p>
          <a:p>
            <a:pPr marL="145256" marR="3810" indent="-136208">
              <a:lnSpc>
                <a:spcPct val="80000"/>
              </a:lnSpc>
              <a:buChar char="•"/>
              <a:tabLst>
                <a:tab pos="145256" algn="l"/>
                <a:tab pos="145733" algn="l"/>
                <a:tab pos="3003233" algn="l"/>
                <a:tab pos="3303746" algn="l"/>
              </a:tabLst>
            </a:pPr>
            <a:r>
              <a:rPr sz="750" spc="-4" dirty="0"/>
              <a:t>Yesseri, </a:t>
            </a:r>
            <a:r>
              <a:rPr sz="750" dirty="0"/>
              <a:t>T.; </a:t>
            </a:r>
            <a:r>
              <a:rPr sz="750" spc="-4" dirty="0"/>
              <a:t>Bright, J. 2013. Can electoral popularity</a:t>
            </a:r>
            <a:r>
              <a:rPr sz="750" spc="49" dirty="0"/>
              <a:t> </a:t>
            </a:r>
            <a:r>
              <a:rPr sz="750" spc="-4" dirty="0"/>
              <a:t>be</a:t>
            </a:r>
            <a:r>
              <a:rPr sz="750" spc="-8" dirty="0"/>
              <a:t> </a:t>
            </a:r>
            <a:r>
              <a:rPr sz="750" spc="-4" dirty="0"/>
              <a:t>predicted	ng	</a:t>
            </a:r>
            <a:r>
              <a:rPr sz="750" spc="-8" dirty="0"/>
              <a:t>ally </a:t>
            </a:r>
            <a:r>
              <a:rPr sz="750" spc="-4" dirty="0"/>
              <a:t>generated </a:t>
            </a:r>
            <a:r>
              <a:rPr sz="750" spc="-8" dirty="0"/>
              <a:t>big </a:t>
            </a:r>
            <a:r>
              <a:rPr sz="750" spc="-4" dirty="0"/>
              <a:t>data? </a:t>
            </a:r>
            <a:r>
              <a:rPr sz="750" dirty="0"/>
              <a:t>Oxford </a:t>
            </a:r>
            <a:r>
              <a:rPr sz="750" spc="-4" dirty="0"/>
              <a:t>Internet Institute, University of </a:t>
            </a:r>
            <a:r>
              <a:rPr sz="750" dirty="0"/>
              <a:t>Oxford.  </a:t>
            </a:r>
            <a:r>
              <a:rPr sz="750" spc="-8" dirty="0"/>
              <a:t>2013.</a:t>
            </a:r>
            <a:endParaRPr sz="7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10081" y="84102"/>
            <a:ext cx="3276600" cy="632866"/>
          </a:xfrm>
          <a:prstGeom prst="rect">
            <a:avLst/>
          </a:prstGeom>
        </p:spPr>
        <p:txBody>
          <a:bodyPr vert="horz" wrap="square" lIns="0" tIns="9525" rIns="0" bIns="0" rtlCol="0" anchor="ctr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4050" spc="-206" dirty="0"/>
              <a:t>REFERENCES</a:t>
            </a:r>
            <a:endParaRPr sz="4050"/>
          </a:p>
        </p:txBody>
      </p:sp>
    </p:spTree>
    <p:extLst>
      <p:ext uri="{BB962C8B-B14F-4D97-AF65-F5344CB8AC3E}">
        <p14:creationId xmlns:p14="http://schemas.microsoft.com/office/powerpoint/2010/main" val="174501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10081" y="1219162"/>
            <a:ext cx="6220778" cy="1832392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145256" indent="-136208">
              <a:spcBef>
                <a:spcPts val="79"/>
              </a:spcBef>
              <a:buChar char="•"/>
              <a:tabLst>
                <a:tab pos="145733" algn="l"/>
              </a:tabLst>
            </a:pPr>
            <a:r>
              <a:rPr sz="1500" dirty="0"/>
              <a:t>Strong </a:t>
            </a:r>
            <a:r>
              <a:rPr sz="1500" spc="-4" dirty="0"/>
              <a:t>instrumental </a:t>
            </a:r>
            <a:r>
              <a:rPr sz="1500" dirty="0"/>
              <a:t>component in relation to how </a:t>
            </a:r>
            <a:r>
              <a:rPr sz="1500" spc="-4" dirty="0"/>
              <a:t>you get </a:t>
            </a:r>
            <a:r>
              <a:rPr sz="1500" dirty="0"/>
              <a:t>“value” </a:t>
            </a:r>
            <a:r>
              <a:rPr sz="1500" spc="-4" dirty="0"/>
              <a:t>out</a:t>
            </a:r>
            <a:r>
              <a:rPr sz="1500" spc="-135" dirty="0"/>
              <a:t> </a:t>
            </a:r>
            <a:r>
              <a:rPr sz="1500" spc="-4" dirty="0"/>
              <a:t>of</a:t>
            </a:r>
            <a:endParaRPr sz="1500"/>
          </a:p>
          <a:p>
            <a:pPr marL="145256">
              <a:spcBef>
                <a:spcPts val="4"/>
              </a:spcBef>
            </a:pPr>
            <a:r>
              <a:rPr sz="1500" dirty="0"/>
              <a:t>big</a:t>
            </a:r>
            <a:r>
              <a:rPr sz="1500" spc="-4" dirty="0"/>
              <a:t> </a:t>
            </a:r>
            <a:r>
              <a:rPr sz="1500" dirty="0"/>
              <a:t>data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Answering research</a:t>
            </a:r>
            <a:r>
              <a:rPr sz="1500" spc="-56" dirty="0"/>
              <a:t> </a:t>
            </a:r>
            <a:r>
              <a:rPr sz="1500" dirty="0"/>
              <a:t>questions</a:t>
            </a:r>
            <a:endParaRPr sz="1500"/>
          </a:p>
          <a:p>
            <a:pPr marL="275749" lvl="1" indent="-130969">
              <a:spcBef>
                <a:spcPts val="360"/>
              </a:spcBef>
              <a:buChar char="•"/>
              <a:tabLst>
                <a:tab pos="276225" algn="l"/>
              </a:tabLst>
            </a:pPr>
            <a:r>
              <a:rPr sz="1500" dirty="0"/>
              <a:t>Answering business</a:t>
            </a:r>
            <a:r>
              <a:rPr sz="1500" spc="-49" dirty="0"/>
              <a:t> </a:t>
            </a:r>
            <a:r>
              <a:rPr sz="1500" dirty="0"/>
              <a:t>problems</a:t>
            </a:r>
            <a:endParaRPr sz="1500"/>
          </a:p>
          <a:p>
            <a:pPr lvl="1">
              <a:spcBef>
                <a:spcPts val="19"/>
              </a:spcBef>
              <a:buFont typeface="Arial"/>
              <a:buChar char="•"/>
            </a:pPr>
            <a:endParaRPr sz="2175"/>
          </a:p>
          <a:p>
            <a:pPr marL="145256" marR="3810" indent="-136208">
              <a:buChar char="•"/>
              <a:tabLst>
                <a:tab pos="145733" algn="l"/>
              </a:tabLst>
            </a:pPr>
            <a:r>
              <a:rPr sz="1500" dirty="0"/>
              <a:t>Instead of just one particular </a:t>
            </a:r>
            <a:r>
              <a:rPr sz="1500" spc="-11" dirty="0"/>
              <a:t>technology, </a:t>
            </a:r>
            <a:r>
              <a:rPr sz="1500" dirty="0"/>
              <a:t>big data also refers to large</a:t>
            </a:r>
            <a:r>
              <a:rPr sz="1500" spc="-161" dirty="0"/>
              <a:t> </a:t>
            </a:r>
            <a:r>
              <a:rPr sz="1500" dirty="0"/>
              <a:t>set  of </a:t>
            </a:r>
            <a:r>
              <a:rPr sz="1500" spc="-4" dirty="0"/>
              <a:t>different </a:t>
            </a:r>
            <a:r>
              <a:rPr sz="1500" dirty="0"/>
              <a:t>technologies used in various</a:t>
            </a:r>
            <a:r>
              <a:rPr sz="1500" spc="-90" dirty="0"/>
              <a:t> </a:t>
            </a:r>
            <a:r>
              <a:rPr sz="1500" dirty="0"/>
              <a:t>ways</a:t>
            </a:r>
            <a:endParaRPr sz="15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4488" y="302113"/>
            <a:ext cx="6657975" cy="552170"/>
          </a:xfrm>
          <a:prstGeom prst="rect">
            <a:avLst/>
          </a:prstGeom>
        </p:spPr>
        <p:txBody>
          <a:bodyPr vert="horz" wrap="square" lIns="0" tIns="194786" rIns="0" bIns="0" rtlCol="0" anchor="ctr">
            <a:spAutoFit/>
          </a:bodyPr>
          <a:lstStyle/>
          <a:p>
            <a:pPr marL="9525" marR="3810">
              <a:lnSpc>
                <a:spcPct val="70000"/>
              </a:lnSpc>
              <a:spcBef>
                <a:spcPts val="1534"/>
              </a:spcBef>
            </a:pPr>
            <a:r>
              <a:rPr dirty="0"/>
              <a:t>BIG DATA IS ABOUT USING  BIG DATA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37339" y="4658030"/>
            <a:ext cx="1493520" cy="2173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1350" spc="-8" dirty="0">
                <a:latin typeface="Carlito"/>
                <a:cs typeface="Carlito"/>
              </a:rPr>
              <a:t>(Sicular </a:t>
            </a:r>
            <a:r>
              <a:rPr sz="1350" spc="-4" dirty="0">
                <a:latin typeface="Carlito"/>
                <a:cs typeface="Carlito"/>
              </a:rPr>
              <a:t>2013.)</a:t>
            </a:r>
            <a:endParaRPr sz="135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62918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Big Data? (2014)</a:t>
            </a:r>
            <a:endParaRPr dirty="0"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we create 2.5 quintillion (1018) bytes of data — so much that 90% of the data in the world today has been created in the last 12 months alone. This data comes from everywhere: sensors used to gather climate information, posts to social media sites, digital pictures and videos, purchase transaction records, and cell phone GPS signals to name a few. This data is big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4497000" y="4803725"/>
            <a:ext cx="464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Credit: Prof. Amaury Lendasse (U. of Houston)</a:t>
            </a:r>
            <a:endParaRPr sz="1000"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Big Data? (2014)</a:t>
            </a:r>
            <a:endParaRPr dirty="0"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we create 2.5 quintillion (1018) bytes of data — so much that 90% of the data in the world today has been created in the last 12 months alone. This data comes from everywhere: sensors used to gather climate information, posts to social media sites, digital pictures and videos, purchase transaction records, and cell phone GPS signals to name a few. This data is big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4497000" y="4803725"/>
            <a:ext cx="464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Credit: Prof. Amaury Lendasse (U. of Houston)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3816550" y="16452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81" name="Google Shape;81;p17"/>
          <p:cNvCxnSpPr/>
          <p:nvPr/>
        </p:nvCxnSpPr>
        <p:spPr>
          <a:xfrm>
            <a:off x="3347250" y="739200"/>
            <a:ext cx="1103400" cy="675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" name="Google Shape;82;p17"/>
          <p:cNvCxnSpPr/>
          <p:nvPr/>
        </p:nvCxnSpPr>
        <p:spPr>
          <a:xfrm>
            <a:off x="7693775" y="1358375"/>
            <a:ext cx="545700" cy="552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7"/>
          <p:cNvSpPr txBox="1"/>
          <p:nvPr/>
        </p:nvSpPr>
        <p:spPr>
          <a:xfrm>
            <a:off x="7660375" y="867950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95%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Data? (2014)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 day, we create 2.5 quintillion (1018) bytes of data — so much that 90% of the data in the world today has been created in the last 12 months alone. This data comes from everywhere: sensors used to gather climate information, posts to social media sites, digital pictures and videos, purchase transaction records, and cell phone GPS signals to name a few. This data is big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0" name="Google Shape;90;p18"/>
          <p:cNvSpPr txBox="1"/>
          <p:nvPr/>
        </p:nvSpPr>
        <p:spPr>
          <a:xfrm>
            <a:off x="4497000" y="4803725"/>
            <a:ext cx="464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Credit: Prof. Amaury Lendasse (U. of Houston)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816550" y="16452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2015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2" name="Google Shape;92;p18"/>
          <p:cNvCxnSpPr/>
          <p:nvPr/>
        </p:nvCxnSpPr>
        <p:spPr>
          <a:xfrm>
            <a:off x="3347250" y="739200"/>
            <a:ext cx="1103400" cy="675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8"/>
          <p:cNvCxnSpPr/>
          <p:nvPr/>
        </p:nvCxnSpPr>
        <p:spPr>
          <a:xfrm>
            <a:off x="7693775" y="1358375"/>
            <a:ext cx="545700" cy="552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8"/>
          <p:cNvSpPr txBox="1"/>
          <p:nvPr/>
        </p:nvSpPr>
        <p:spPr>
          <a:xfrm>
            <a:off x="7660375" y="867950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95%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899000" y="487850"/>
            <a:ext cx="809100" cy="639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8"/>
          <p:cNvSpPr txBox="1"/>
          <p:nvPr/>
        </p:nvSpPr>
        <p:spPr>
          <a:xfrm>
            <a:off x="4640650" y="164525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2016</a:t>
            </a:r>
            <a:endParaRPr sz="30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97" name="Google Shape;97;p18"/>
          <p:cNvCxnSpPr/>
          <p:nvPr/>
        </p:nvCxnSpPr>
        <p:spPr>
          <a:xfrm>
            <a:off x="5995625" y="1677175"/>
            <a:ext cx="355500" cy="456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" name="Google Shape;98;p18"/>
          <p:cNvSpPr txBox="1"/>
          <p:nvPr/>
        </p:nvSpPr>
        <p:spPr>
          <a:xfrm>
            <a:off x="6121625" y="1289750"/>
            <a:ext cx="10632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1C232"/>
                </a:solidFill>
                <a:latin typeface="Caveat"/>
                <a:ea typeface="Caveat"/>
                <a:cs typeface="Caveat"/>
                <a:sym typeface="Caveat"/>
              </a:rPr>
              <a:t>9</a:t>
            </a:r>
            <a:endParaRPr sz="2400">
              <a:solidFill>
                <a:srgbClr val="F1C23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2900</Words>
  <Application>Microsoft Office PowerPoint</Application>
  <PresentationFormat>화면 슬라이드 쇼(16:9)</PresentationFormat>
  <Paragraphs>334</Paragraphs>
  <Slides>57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Calibri Light</vt:lpstr>
      <vt:lpstr>Arial</vt:lpstr>
      <vt:lpstr>Carlito</vt:lpstr>
      <vt:lpstr>맑은 고딕</vt:lpstr>
      <vt:lpstr>Calibri</vt:lpstr>
      <vt:lpstr>Caveat</vt:lpstr>
      <vt:lpstr>Office 테마</vt:lpstr>
      <vt:lpstr>Big Data Definition,Concept, and Type</vt:lpstr>
      <vt:lpstr>BIG DATA DEFINED</vt:lpstr>
      <vt:lpstr>VOLUME, VELOCITY &amp;  VARIETY</vt:lpstr>
      <vt:lpstr>IBM’S FOUR VS</vt:lpstr>
      <vt:lpstr>PowerPoint 프레젠테이션</vt:lpstr>
      <vt:lpstr>BIG DATA IS ABOUT USING  BIG DATA</vt:lpstr>
      <vt:lpstr>What is Big Data? (2014)</vt:lpstr>
      <vt:lpstr>What is Big Data? (2014)</vt:lpstr>
      <vt:lpstr>What is Big Data? (2014)</vt:lpstr>
      <vt:lpstr>What is Big Data? (2014)</vt:lpstr>
      <vt:lpstr>If you were interested...</vt:lpstr>
      <vt:lpstr>A Reality Check</vt:lpstr>
      <vt:lpstr>PowerPoint 프레젠테이션</vt:lpstr>
      <vt:lpstr>The Gartner Hype Curve (2013)</vt:lpstr>
      <vt:lpstr>The Gartner Hype Curve (2014)</vt:lpstr>
      <vt:lpstr>Don’t just focus on the “hype” of the hype curve</vt:lpstr>
      <vt:lpstr>Don’t just focus on the “hype” of the hype curve</vt:lpstr>
      <vt:lpstr>Fast Forward to 2018</vt:lpstr>
      <vt:lpstr>“Deep learning is just a nonlinear regression on steroids”</vt:lpstr>
      <vt:lpstr>The “Steroids”</vt:lpstr>
      <vt:lpstr>The “Steroids”</vt:lpstr>
      <vt:lpstr>DATA MINING  PROCESS</vt:lpstr>
      <vt:lpstr>DATA MINING PROCESS</vt:lpstr>
      <vt:lpstr>PowerPoint 프레젠테이션</vt:lpstr>
      <vt:lpstr>SELECTING AND  GATHERING RAW DATA</vt:lpstr>
      <vt:lpstr>PREPROCESSING DATA</vt:lpstr>
      <vt:lpstr>DATA ANALYSIS</vt:lpstr>
      <vt:lpstr>CLASSIFICATION</vt:lpstr>
      <vt:lpstr>CLUSTERING</vt:lpstr>
      <vt:lpstr>CLUSTERING EXAMPLE</vt:lpstr>
      <vt:lpstr>PowerPoint 프레젠테이션</vt:lpstr>
      <vt:lpstr>PowerPoint 프레젠테이션</vt:lpstr>
      <vt:lpstr>SUMMARIZATION</vt:lpstr>
      <vt:lpstr>REGRESSION ANALYSIS</vt:lpstr>
      <vt:lpstr>REGRESSION EXAMPLE LINEAR REGRESSION</vt:lpstr>
      <vt:lpstr>DEPENDENCY MODELING</vt:lpstr>
      <vt:lpstr>CORRELATION DOES NOT  IMPLY CAUSATION</vt:lpstr>
      <vt:lpstr>ANOMALY DETECTION</vt:lpstr>
      <vt:lpstr>AND MANY OTHERS…</vt:lpstr>
      <vt:lpstr>MACHINE LEARNING</vt:lpstr>
      <vt:lpstr>WHERE TO GET DATA</vt:lpstr>
      <vt:lpstr>DATA SOURCES</vt:lpstr>
      <vt:lpstr>PowerPoint 프레젠테이션</vt:lpstr>
      <vt:lpstr>INTERNET IS FULL OF DATA</vt:lpstr>
      <vt:lpstr>WEB SCRAPING, APIS &amp; DATABASES</vt:lpstr>
      <vt:lpstr>API (APPLICATION  PROGRAMMING INTERFACE)</vt:lpstr>
      <vt:lpstr>TWITTER RESTAPIS</vt:lpstr>
      <vt:lpstr>FACEBOOK GRAPH API</vt:lpstr>
      <vt:lpstr>WEB SCRAPING</vt:lpstr>
      <vt:lpstr>SERVICES FOR WEB SCRAPING:  IMPORT.IO</vt:lpstr>
      <vt:lpstr>SERVICES FOR WEB SCRAPING:  KIMONOLABS.COM</vt:lpstr>
      <vt:lpstr>SERVICES FOR WEB SCRAPING:  WEBHOSE.IO</vt:lpstr>
      <vt:lpstr>BROWSER PLUGINS FOR WEB  SCRAPING: DATA MINER</vt:lpstr>
      <vt:lpstr>WEB SCRAPING LIBRARIES</vt:lpstr>
      <vt:lpstr>VISUALIZING DATA</vt:lpstr>
      <vt:lpstr>LECTURE 3 READING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Definition,Concept, and Type</dc:title>
  <dc:creator>Byunggeor Moon</dc:creator>
  <cp:lastModifiedBy>Moon Byunggeor</cp:lastModifiedBy>
  <cp:revision>9</cp:revision>
  <dcterms:modified xsi:type="dcterms:W3CDTF">2021-09-08T03:32:32Z</dcterms:modified>
</cp:coreProperties>
</file>